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92" r:id="rId4"/>
    <p:sldId id="293" r:id="rId5"/>
    <p:sldId id="294" r:id="rId6"/>
    <p:sldId id="257" r:id="rId7"/>
    <p:sldId id="259" r:id="rId8"/>
    <p:sldId id="260" r:id="rId9"/>
    <p:sldId id="261" r:id="rId10"/>
    <p:sldId id="262" r:id="rId11"/>
    <p:sldId id="295" r:id="rId12"/>
    <p:sldId id="296" r:id="rId13"/>
    <p:sldId id="297" r:id="rId14"/>
    <p:sldId id="268" r:id="rId15"/>
    <p:sldId id="269" r:id="rId16"/>
    <p:sldId id="266" r:id="rId17"/>
    <p:sldId id="267" r:id="rId18"/>
    <p:sldId id="276" r:id="rId19"/>
    <p:sldId id="274" r:id="rId20"/>
    <p:sldId id="288" r:id="rId21"/>
    <p:sldId id="289" r:id="rId22"/>
    <p:sldId id="290" r:id="rId23"/>
    <p:sldId id="277" r:id="rId24"/>
    <p:sldId id="278" r:id="rId25"/>
    <p:sldId id="279" r:id="rId26"/>
    <p:sldId id="299" r:id="rId27"/>
    <p:sldId id="283" r:id="rId28"/>
    <p:sldId id="284" r:id="rId29"/>
    <p:sldId id="286" r:id="rId30"/>
    <p:sldId id="287" r:id="rId3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031" autoAdjust="0"/>
  </p:normalViewPr>
  <p:slideViewPr>
    <p:cSldViewPr>
      <p:cViewPr>
        <p:scale>
          <a:sx n="60" d="100"/>
          <a:sy n="60" d="100"/>
        </p:scale>
        <p:origin x="-14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E1B5C-91B1-4333-978A-A7F223CB66BB}" type="datetimeFigureOut">
              <a:rPr lang="nl-NL" smtClean="0"/>
              <a:t>2-10-2018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F3000-C40F-4D9E-B90C-C1E2136A21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788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A5D58-246E-4987-BA07-2AA2668E44BD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5B2A7-8071-4667-BAA8-5B54622620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642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5B2A7-8071-4667-BAA8-5B5462262044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356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5B2A7-8071-4667-BAA8-5B5462262044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356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DBC-0840-480E-9A85-8782131DC78F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70BE-FD25-4D1A-933B-4776F150B0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11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DBC-0840-480E-9A85-8782131DC78F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70BE-FD25-4D1A-933B-4776F150B0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468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DBC-0840-480E-9A85-8782131DC78F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70BE-FD25-4D1A-933B-4776F150B0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69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DBC-0840-480E-9A85-8782131DC78F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70BE-FD25-4D1A-933B-4776F150B0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112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DBC-0840-480E-9A85-8782131DC78F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70BE-FD25-4D1A-933B-4776F150B0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459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DBC-0840-480E-9A85-8782131DC78F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70BE-FD25-4D1A-933B-4776F150B0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20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DBC-0840-480E-9A85-8782131DC78F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70BE-FD25-4D1A-933B-4776F150B0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677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DBC-0840-480E-9A85-8782131DC78F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70BE-FD25-4D1A-933B-4776F150B0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368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DBC-0840-480E-9A85-8782131DC78F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70BE-FD25-4D1A-933B-4776F150B0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990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DBC-0840-480E-9A85-8782131DC78F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70BE-FD25-4D1A-933B-4776F150B0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95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DBC-0840-480E-9A85-8782131DC78F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70BE-FD25-4D1A-933B-4776F150B0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519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DDBC-0840-480E-9A85-8782131DC78F}" type="datetimeFigureOut">
              <a:rPr lang="nl-NL" smtClean="0"/>
              <a:t>2-10-2018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70BE-FD25-4D1A-933B-4776F150B0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035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-justice.europa.eu/content_public_documents-551-nl.do?clang=e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internal_market/imi-net/index_nl.ht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Verordening 1191/2016 tot vrijstelling van legalisatie en vereenvoudiging van formaliteiten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0" y="414908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Bestaande regelingen blijven!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CIEC-overeenkomsten; meertalige uittreksels blijven naast nieuwe verordening bestaan</a:t>
            </a:r>
          </a:p>
          <a:p>
            <a:pPr lvl="2"/>
            <a:r>
              <a:rPr lang="nl-NL" dirty="0" smtClean="0"/>
              <a:t>Nederland heeft weliswaar de deelname aan                     de CIEC opgezegd</a:t>
            </a:r>
          </a:p>
          <a:p>
            <a:pPr lvl="2"/>
            <a:r>
              <a:rPr lang="nl-NL" dirty="0" smtClean="0"/>
              <a:t>Blijft wel deelnemen aan reeds bekrachtigde                             en toekomstige overeenkomsten</a:t>
            </a:r>
          </a:p>
          <a:p>
            <a:r>
              <a:rPr lang="nl-NL" dirty="0" smtClean="0"/>
              <a:t>Apostille-verdragen blijven bestaan</a:t>
            </a:r>
          </a:p>
          <a:p>
            <a:r>
              <a:rPr lang="nl-NL" dirty="0" smtClean="0"/>
              <a:t>‘Nota-wisseling’ 1953 betreffende                                                       kosteloze afschriften binnen                                 BeNeLux blijft óók bestaan</a:t>
            </a:r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76875"/>
            <a:ext cx="1296144" cy="111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4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76875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 ‘pilaren’ van de verordening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915816" y="2780928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MMF </a:t>
            </a:r>
            <a:r>
              <a:rPr lang="nl-NL" sz="2400" dirty="0"/>
              <a:t>(</a:t>
            </a:r>
            <a:r>
              <a:rPr lang="nl-NL" sz="2400" dirty="0" smtClean="0"/>
              <a:t>het meertalig modelformulier)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v</a:t>
            </a:r>
            <a:r>
              <a:rPr lang="nl-NL" sz="2400" dirty="0" smtClean="0"/>
              <a:t>ia e-Justice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Informatie-uitwisseling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v</a:t>
            </a:r>
            <a:r>
              <a:rPr lang="nl-NL" sz="2400" dirty="0" smtClean="0"/>
              <a:t>ia IMI (informatie-systeem interne markt)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540966" cy="40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3059832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/>
              <a:t>M</a:t>
            </a:r>
            <a:r>
              <a:rPr lang="nl-NL" dirty="0"/>
              <a:t>eertalig </a:t>
            </a:r>
            <a:r>
              <a:rPr lang="nl-NL" b="1" i="1" dirty="0" smtClean="0"/>
              <a:t>M</a:t>
            </a:r>
            <a:r>
              <a:rPr lang="nl-NL" dirty="0" smtClean="0"/>
              <a:t>odel </a:t>
            </a:r>
            <a:r>
              <a:rPr lang="nl-NL" b="1" i="1" dirty="0" smtClean="0"/>
              <a:t>F</a:t>
            </a:r>
            <a:r>
              <a:rPr lang="nl-NL" dirty="0" smtClean="0"/>
              <a:t>ormulier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Doel: terugdringen </a:t>
            </a:r>
            <a:r>
              <a:rPr lang="nl-NL" dirty="0"/>
              <a:t>van administratieve                                                                     formaliteiten en </a:t>
            </a:r>
            <a:r>
              <a:rPr lang="nl-NL" dirty="0" smtClean="0"/>
              <a:t>kosten voor </a:t>
            </a:r>
            <a:r>
              <a:rPr lang="nl-NL" dirty="0"/>
              <a:t>de burger                                                                      </a:t>
            </a:r>
            <a:endParaRPr lang="nl-NL" dirty="0" smtClean="0"/>
          </a:p>
          <a:p>
            <a:r>
              <a:rPr lang="nl-NL" dirty="0" smtClean="0"/>
              <a:t>Door het meertalig modelformulier </a:t>
            </a:r>
            <a:r>
              <a:rPr lang="nl-NL" dirty="0"/>
              <a:t>(mmf) </a:t>
            </a:r>
            <a:endParaRPr lang="nl-NL" dirty="0" smtClean="0"/>
          </a:p>
          <a:p>
            <a:r>
              <a:rPr lang="nl-NL" dirty="0" smtClean="0"/>
              <a:t>Mmf dient als ‘vertaalhulp’; daarom                dus geen beëdigde vertaling meer</a:t>
            </a:r>
            <a:endParaRPr lang="nl-NL" sz="4000" dirty="0" smtClean="0"/>
          </a:p>
          <a:p>
            <a:r>
              <a:rPr lang="nl-NL" dirty="0"/>
              <a:t>E</a:t>
            </a:r>
            <a:r>
              <a:rPr lang="nl-NL" dirty="0" smtClean="0"/>
              <a:t>lk document een ‘eigen’ mmf</a:t>
            </a:r>
            <a:endParaRPr lang="nl-NL" dirty="0"/>
          </a:p>
          <a:p>
            <a:r>
              <a:rPr lang="nl-NL" dirty="0" smtClean="0"/>
              <a:t>Afgifte door de uitgevende auto-                           riteit in een EU-lidstaat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4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856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 afgifte mmf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Met klant bepalen wat beste oplossing is</a:t>
            </a:r>
          </a:p>
          <a:p>
            <a:pPr lvl="1"/>
            <a:r>
              <a:rPr lang="nl-NL" dirty="0" smtClean="0"/>
              <a:t>CIEC-uittreksel (indien mogelijk)</a:t>
            </a:r>
          </a:p>
          <a:p>
            <a:pPr lvl="1"/>
            <a:r>
              <a:rPr lang="nl-NL" dirty="0" smtClean="0"/>
              <a:t>Meertalig uittreksel “à la CIEC”</a:t>
            </a:r>
          </a:p>
          <a:p>
            <a:pPr lvl="1"/>
            <a:r>
              <a:rPr lang="nl-NL" dirty="0" smtClean="0"/>
              <a:t>Mmf afgeven conform EU-verordening</a:t>
            </a:r>
          </a:p>
          <a:p>
            <a:r>
              <a:rPr lang="nl-NL" dirty="0" smtClean="0"/>
              <a:t>Mmf maken op eJustice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nl-NL" sz="1800" dirty="0" smtClean="0">
                <a:solidFill>
                  <a:srgbClr val="0070C0"/>
                </a:solidFill>
                <a:hlinkClick r:id="rId3"/>
              </a:rPr>
              <a:t>e-justice.europa.eu/content_public_documents-551-nl.do?clang=en</a:t>
            </a:r>
            <a:endParaRPr lang="nl-NL" sz="1800" dirty="0" smtClean="0">
              <a:solidFill>
                <a:srgbClr val="0070C0"/>
              </a:solidFill>
            </a:endParaRPr>
          </a:p>
          <a:p>
            <a:pPr marL="400050"/>
            <a:r>
              <a:rPr lang="nl-NL" dirty="0" smtClean="0"/>
              <a:t>Is een tweetalig document; in taal van land van uitgifte en taal van land van bestemming</a:t>
            </a:r>
          </a:p>
          <a:p>
            <a:pPr marL="400050"/>
            <a:r>
              <a:rPr lang="nl-NL" dirty="0" smtClean="0"/>
              <a:t>Mmf stempelen, ondertekenen en aan        originele document hechten</a:t>
            </a:r>
          </a:p>
          <a:p>
            <a:pPr marL="400050"/>
            <a:endParaRPr lang="nl-NL" dirty="0" smtClean="0"/>
          </a:p>
          <a:p>
            <a:endParaRPr lang="nl-NL" sz="2200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46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En hoe werkt dat nu in de praktijk..?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eJustice-portal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r>
              <a:rPr lang="nl-NL" sz="2700" dirty="0" smtClean="0"/>
              <a:t>mmf’s worden verstrekt via eJustice-portal</a:t>
            </a:r>
          </a:p>
          <a:p>
            <a:r>
              <a:rPr lang="nl-NL" sz="2700" dirty="0"/>
              <a:t>o</a:t>
            </a:r>
            <a:r>
              <a:rPr lang="nl-NL" sz="2700" dirty="0" smtClean="0"/>
              <a:t>p verzoek burger</a:t>
            </a:r>
          </a:p>
          <a:p>
            <a:r>
              <a:rPr lang="nl-NL" sz="2700" dirty="0"/>
              <a:t>t</a:t>
            </a:r>
            <a:r>
              <a:rPr lang="nl-NL" sz="2700" dirty="0" smtClean="0"/>
              <a:t>egen betaling</a:t>
            </a:r>
          </a:p>
          <a:p>
            <a:r>
              <a:rPr lang="nl-NL" sz="2700" dirty="0"/>
              <a:t>h</a:t>
            </a:r>
            <a:r>
              <a:rPr lang="nl-NL" sz="2700" dirty="0" smtClean="0"/>
              <a:t>echten aan document</a:t>
            </a:r>
          </a:p>
          <a:p>
            <a:endParaRPr lang="nl-NL" sz="2700" dirty="0" smtClean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5488"/>
            <a:ext cx="2808312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Globale indeling mmf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Vast gedeelte; voor elke lidstaat gelijk</a:t>
            </a:r>
          </a:p>
          <a:p>
            <a:pPr lvl="2"/>
            <a:r>
              <a:rPr lang="nl-NL" dirty="0" smtClean="0"/>
              <a:t>Informatie over afgevende autoriteit; over document waaraan mmf is gehecht; etc…..</a:t>
            </a:r>
          </a:p>
          <a:p>
            <a:r>
              <a:rPr lang="nl-NL" dirty="0" smtClean="0"/>
              <a:t>Landspecifieke vermeldingen</a:t>
            </a:r>
          </a:p>
          <a:p>
            <a:pPr lvl="2"/>
            <a:r>
              <a:rPr lang="nl-NL" dirty="0" smtClean="0"/>
              <a:t>Per soort document verschillend (voor Nederland zijn er 11 invulformulieren)</a:t>
            </a:r>
          </a:p>
          <a:p>
            <a:r>
              <a:rPr lang="nl-NL" dirty="0" smtClean="0"/>
              <a:t>Mmf</a:t>
            </a:r>
            <a:r>
              <a:rPr lang="nl-NL" dirty="0"/>
              <a:t> </a:t>
            </a:r>
            <a:r>
              <a:rPr lang="nl-NL" dirty="0" smtClean="0"/>
              <a:t>wordt tweetalig afgegeven</a:t>
            </a:r>
          </a:p>
          <a:p>
            <a:pPr lvl="2"/>
            <a:r>
              <a:rPr lang="nl-NL" dirty="0" smtClean="0"/>
              <a:t>Taal van het land van uitgifte</a:t>
            </a:r>
          </a:p>
          <a:p>
            <a:pPr lvl="2"/>
            <a:r>
              <a:rPr lang="nl-NL" dirty="0" smtClean="0"/>
              <a:t>Taal van het land van bestemming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80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r="26683"/>
          <a:stretch/>
        </p:blipFill>
        <p:spPr bwMode="auto">
          <a:xfrm>
            <a:off x="0" y="-2115616"/>
            <a:ext cx="9144000" cy="98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2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r="35972"/>
          <a:stretch/>
        </p:blipFill>
        <p:spPr bwMode="auto">
          <a:xfrm>
            <a:off x="0" y="-1683568"/>
            <a:ext cx="9144000" cy="91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0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 bij twijfel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Werkwijze bij twijfel is dwingend voorgeschreven!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Bij twijfel éérst zélf vergelijken met in IMI opgeslagen voorbeelden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Blijft twijfel bestaan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via IMI informatiever-zoek indienen bij autoriteit van afgifte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Gemotiveerd</a:t>
            </a:r>
            <a:endParaRPr lang="nl-NL" i="1" dirty="0" smtClean="0"/>
          </a:p>
          <a:p>
            <a:pPr marL="514350" indent="-514350">
              <a:buFont typeface="+mj-lt"/>
              <a:buAutoNum type="arabicPeriod"/>
            </a:pPr>
            <a:r>
              <a:rPr lang="nl-NL" i="1" dirty="0"/>
              <a:t>D</a:t>
            </a:r>
            <a:r>
              <a:rPr lang="nl-NL" i="1" dirty="0" smtClean="0"/>
              <a:t>ocument moet worden meegezonden </a:t>
            </a:r>
            <a:r>
              <a:rPr lang="nl-NL" sz="2000" dirty="0" smtClean="0"/>
              <a:t>(Hoe doe je dat digitaal ?</a:t>
            </a:r>
            <a:r>
              <a:rPr lang="nl-NL" sz="2000" dirty="0" smtClean="0">
                <a:sym typeface="Wingdings" panose="05000000000000000000" pitchFamily="2" charset="2"/>
              </a:rPr>
              <a:t> echtheid!)</a:t>
            </a:r>
            <a:endParaRPr lang="nl-NL" i="1" dirty="0" smtClean="0"/>
          </a:p>
          <a:p>
            <a:pPr marL="457200" lvl="1" indent="0">
              <a:buNone/>
            </a:pPr>
            <a:endParaRPr lang="nl-NL" dirty="0" smtClean="0"/>
          </a:p>
          <a:p>
            <a:pPr marL="400050"/>
            <a:endParaRPr lang="nl-NL" dirty="0" smtClean="0"/>
          </a:p>
          <a:p>
            <a:endParaRPr lang="nl-NL" sz="2200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97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96952"/>
            <a:ext cx="175702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Voorbeelden per land van de meest gangbare modellen</a:t>
            </a:r>
          </a:p>
          <a:p>
            <a:pPr lvl="2"/>
            <a:r>
              <a:rPr lang="nl-NL" dirty="0" smtClean="0"/>
              <a:t>Voor Nederland: mogelijk modellen uit NVVB-modellenboek</a:t>
            </a:r>
          </a:p>
          <a:p>
            <a:pPr lvl="2"/>
            <a:r>
              <a:rPr lang="nl-NL" dirty="0" smtClean="0"/>
              <a:t>Echtheidskenmerken (indien van toepassing)</a:t>
            </a:r>
          </a:p>
          <a:p>
            <a:r>
              <a:rPr lang="nl-NL" dirty="0" smtClean="0"/>
              <a:t>Voorbeelden van documenten                                waarmee gefraudeerd is</a:t>
            </a:r>
            <a:r>
              <a:rPr lang="nl-NL" sz="3000" dirty="0" smtClean="0"/>
              <a:t> </a:t>
            </a:r>
            <a:r>
              <a:rPr lang="nl-NL" sz="2400" dirty="0" smtClean="0"/>
              <a:t>(is punt van discussie)</a:t>
            </a:r>
          </a:p>
          <a:p>
            <a:r>
              <a:rPr lang="nl-NL" dirty="0" smtClean="0"/>
              <a:t>Communicatiemiddel om binnen de                                  EU informatie uit te wisselen; i.c. vragen over de echtheid van documenten</a:t>
            </a:r>
          </a:p>
          <a:p>
            <a:pPr marL="457200" lvl="1" indent="0">
              <a:buNone/>
            </a:pPr>
            <a:r>
              <a:rPr lang="nl-NL" sz="1900" dirty="0" smtClean="0">
                <a:solidFill>
                  <a:srgbClr val="7030A0"/>
                </a:solidFill>
                <a:hlinkClick r:id="rId3"/>
              </a:rPr>
              <a:t>http://ec.europa.eu/internal_market/imi-net/index_nl.htm</a:t>
            </a:r>
            <a:endParaRPr lang="nl-NL" sz="1900" dirty="0" smtClean="0">
              <a:solidFill>
                <a:srgbClr val="7030A0"/>
              </a:solidFill>
            </a:endParaRPr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4087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9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voorstellen….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nl-NL" altLang="ja-JP" dirty="0" smtClean="0"/>
          </a:p>
          <a:p>
            <a:pPr>
              <a:defRPr/>
            </a:pPr>
            <a:r>
              <a:rPr lang="nl-NL" altLang="ja-JP" dirty="0" smtClean="0"/>
              <a:t>Rob van der Velde</a:t>
            </a:r>
          </a:p>
          <a:p>
            <a:pPr>
              <a:defRPr/>
            </a:pPr>
            <a:endParaRPr lang="nl-NL" altLang="ja-JP" dirty="0" smtClean="0"/>
          </a:p>
          <a:p>
            <a:pPr>
              <a:defRPr/>
            </a:pPr>
            <a:r>
              <a:rPr lang="nl-NL" altLang="ja-JP" dirty="0" smtClean="0"/>
              <a:t>Hoofd Burgerzaken</a:t>
            </a:r>
            <a:r>
              <a:rPr lang="nl-NL" altLang="ja-JP" sz="3200" dirty="0" smtClean="0"/>
              <a:t>         </a:t>
            </a:r>
            <a:r>
              <a:rPr lang="nl-NL" altLang="ja-JP" dirty="0" smtClean="0"/>
              <a:t>Dienst </a:t>
            </a:r>
            <a:r>
              <a:rPr lang="nl-NL" altLang="ja-JP" dirty="0"/>
              <a:t>Publiekszaken Gemeente Den Haag</a:t>
            </a:r>
          </a:p>
          <a:p>
            <a:pPr marL="285750" indent="-285750">
              <a:defRPr/>
            </a:pPr>
            <a:endParaRPr lang="nl-NL" altLang="ja-JP" sz="2400" dirty="0"/>
          </a:p>
          <a:p>
            <a:pPr>
              <a:defRPr/>
            </a:pPr>
            <a:r>
              <a:rPr lang="nl-NL" altLang="ja-JP" dirty="0"/>
              <a:t>Docent</a:t>
            </a:r>
          </a:p>
          <a:p>
            <a:pPr marL="0" indent="0">
              <a:buNone/>
              <a:defRPr/>
            </a:pPr>
            <a:endParaRPr lang="nl-NL" altLang="ja-JP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54" y="1918389"/>
            <a:ext cx="2999492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9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725144"/>
            <a:ext cx="2664296" cy="213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Verificatie-procedure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‘Voorgeschreven’ procedure 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Bij twijfel éérst voorbeelden in IMI raadplegen</a:t>
            </a:r>
          </a:p>
          <a:p>
            <a:pPr marL="0" indent="0">
              <a:buNone/>
            </a:pPr>
            <a:endParaRPr lang="nl-NL" sz="1050" dirty="0" smtClean="0"/>
          </a:p>
          <a:p>
            <a:pPr marL="0" indent="0">
              <a:buNone/>
            </a:pPr>
            <a:r>
              <a:rPr lang="nl-NL" dirty="0" smtClean="0"/>
              <a:t>Blijft twijfel bestaan dan:</a:t>
            </a:r>
          </a:p>
          <a:p>
            <a:pPr marL="514350" indent="-514350">
              <a:buAutoNum type="arabicPeriod" startAt="2"/>
            </a:pPr>
            <a:r>
              <a:rPr lang="nl-NL" dirty="0" smtClean="0"/>
              <a:t>Verzoek om informatie indienen via IMI bij</a:t>
            </a:r>
          </a:p>
          <a:p>
            <a:pPr lvl="1"/>
            <a:r>
              <a:rPr lang="nl-NL" dirty="0" smtClean="0"/>
              <a:t>Afgevende autoriteit en/of</a:t>
            </a:r>
          </a:p>
          <a:p>
            <a:pPr lvl="1"/>
            <a:r>
              <a:rPr lang="nl-NL" dirty="0" smtClean="0"/>
              <a:t>Centrale autoriteit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015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7628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kan er geverifieerd worden?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echtheid van de handtekening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hoedanigheid van de ondertekenaar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Stempel of zegel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Of het document vervalst is c.q.                                           of er mee geknoeid is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2200" i="1" dirty="0" smtClean="0">
                <a:solidFill>
                  <a:srgbClr val="FF0000"/>
                </a:solidFill>
                <a:latin typeface="Castellar" panose="020A0402060406010301" pitchFamily="18" charset="0"/>
                <a:sym typeface="Wingdings" panose="05000000000000000000" pitchFamily="2" charset="2"/>
              </a:rPr>
              <a:t> </a:t>
            </a:r>
            <a:r>
              <a:rPr lang="nl-NL" sz="2200" i="1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Dus geen verificatie van het rechtsfeit </a:t>
            </a:r>
            <a:r>
              <a:rPr lang="nl-NL" sz="2200" i="1" dirty="0" smtClean="0">
                <a:solidFill>
                  <a:srgbClr val="FF0000"/>
                </a:solidFill>
                <a:latin typeface="Castellar" panose="020A0402060406010301" pitchFamily="18" charset="0"/>
                <a:sym typeface="Wingdings" panose="05000000000000000000" pitchFamily="2" charset="2"/>
              </a:rPr>
              <a:t> </a:t>
            </a:r>
            <a:endParaRPr lang="nl-NL" sz="2200" i="1" dirty="0" smtClean="0">
              <a:solidFill>
                <a:srgbClr val="FF0000"/>
              </a:solidFill>
              <a:latin typeface="Castellar" panose="020A0402060406010301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00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2017713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Via IMI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900" dirty="0"/>
          </a:p>
          <a:p>
            <a:r>
              <a:rPr lang="nl-NL" dirty="0" smtClean="0"/>
              <a:t>Termijn van antwoord:</a:t>
            </a:r>
          </a:p>
          <a:p>
            <a:pPr lvl="1"/>
            <a:r>
              <a:rPr lang="nl-NL" dirty="0" smtClean="0"/>
              <a:t>5 werkdagen als de vraag rechtstreeks bij de afgevende autoriteit is gesteld</a:t>
            </a:r>
          </a:p>
          <a:p>
            <a:pPr lvl="1"/>
            <a:r>
              <a:rPr lang="nl-NL" dirty="0" smtClean="0"/>
              <a:t>10 werkdagen als de vraag via de CA is gesteld</a:t>
            </a:r>
          </a:p>
          <a:p>
            <a:pPr lvl="1"/>
            <a:endParaRPr lang="nl-NL" sz="1100" dirty="0" smtClean="0"/>
          </a:p>
          <a:p>
            <a:r>
              <a:rPr lang="nl-NL" dirty="0" smtClean="0"/>
              <a:t>Vraag die </a:t>
            </a:r>
            <a:r>
              <a:rPr lang="nl-NL" dirty="0"/>
              <a:t>nog open staat: Alle gemeenten of bijv. alleen G4/100.000+-gemeenten?</a:t>
            </a:r>
          </a:p>
          <a:p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5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9649072" cy="195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Centrale autoriteit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Elke lidstaat moet CA aanwijzen  </a:t>
            </a:r>
          </a:p>
          <a:p>
            <a:r>
              <a:rPr lang="nl-NL" dirty="0" smtClean="0"/>
              <a:t>Taken CA:</a:t>
            </a:r>
          </a:p>
          <a:p>
            <a:pPr lvl="2"/>
            <a:r>
              <a:rPr lang="nl-NL" dirty="0" smtClean="0"/>
              <a:t>Verlenen van bijstand bij verzoeken om informatie</a:t>
            </a:r>
          </a:p>
          <a:p>
            <a:pPr lvl="2"/>
            <a:r>
              <a:rPr lang="nl-NL" dirty="0" smtClean="0"/>
              <a:t>Ontvangen en doorsturen van vragen over documenten</a:t>
            </a:r>
          </a:p>
          <a:p>
            <a:pPr lvl="2"/>
            <a:r>
              <a:rPr lang="nl-NL" dirty="0" smtClean="0"/>
              <a:t>Termijnen uit de verordening bewaken</a:t>
            </a:r>
          </a:p>
          <a:p>
            <a:pPr lvl="2"/>
            <a:r>
              <a:rPr lang="nl-NL" dirty="0" smtClean="0"/>
              <a:t>Bemiddeling bij andere zaken die spelen over de </a:t>
            </a:r>
            <a:r>
              <a:rPr lang="nl-NL" u="sng" dirty="0" smtClean="0"/>
              <a:t>echt-heid</a:t>
            </a:r>
            <a:r>
              <a:rPr lang="nl-NL" dirty="0" smtClean="0"/>
              <a:t> van documenten </a:t>
            </a:r>
            <a:r>
              <a:rPr lang="nl-NL" sz="1800" i="1" dirty="0" smtClean="0"/>
              <a:t>(niet over de inhoud!)</a:t>
            </a:r>
          </a:p>
          <a:p>
            <a:r>
              <a:rPr lang="nl-NL" dirty="0" smtClean="0"/>
              <a:t>Gemeente Den Haag wordt                                       aangewezen als centrale autoriteit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20478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5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20" y="2630175"/>
            <a:ext cx="151715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9454"/>
            <a:ext cx="1411027" cy="17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En wat betekent het voor gemeenten?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 smtClean="0"/>
              <a:t>Welke “bron”-documenten                                  betreft het?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 smtClean="0"/>
              <a:t>Hoe gaat de procedure van                                verificatie?                                                  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51" y="1628800"/>
            <a:ext cx="1452786" cy="19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37" y="2155676"/>
            <a:ext cx="1574490" cy="189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941168"/>
            <a:ext cx="235267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0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“Bron”-documenten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Volgens de verordening geldt voor documenten uit de EU, bij gebruik binnen de EU dat:</a:t>
            </a:r>
          </a:p>
          <a:p>
            <a:r>
              <a:rPr lang="nl-NL" sz="2800" dirty="0" smtClean="0"/>
              <a:t>Documenten binnen het bereik van deze verordening vrijgesteld zijn van </a:t>
            </a:r>
            <a:r>
              <a:rPr lang="nl-NL" sz="2800" i="1" dirty="0" smtClean="0"/>
              <a:t>“elke vorm van legalisatie en soortgelijke formaliteit”</a:t>
            </a:r>
          </a:p>
          <a:p>
            <a:r>
              <a:rPr lang="nl-NL" sz="2800" dirty="0" smtClean="0"/>
              <a:t>Geen vertaling nodig is wanneer:</a:t>
            </a:r>
          </a:p>
          <a:p>
            <a:pPr lvl="1"/>
            <a:r>
              <a:rPr lang="nl-NL" sz="2400" dirty="0"/>
              <a:t>d</a:t>
            </a:r>
            <a:r>
              <a:rPr lang="nl-NL" sz="2400" dirty="0" smtClean="0"/>
              <a:t>ocument is gesteld in officiële taal van de lidstaat óf</a:t>
            </a:r>
          </a:p>
          <a:p>
            <a:pPr lvl="1"/>
            <a:r>
              <a:rPr lang="nl-NL" sz="2400" dirty="0"/>
              <a:t>d</a:t>
            </a:r>
            <a:r>
              <a:rPr lang="nl-NL" sz="2400" dirty="0" smtClean="0"/>
              <a:t>ocument is voorzien van mmf en ontvangende autoriteit oordeelt dat als voldoende </a:t>
            </a:r>
            <a:r>
              <a:rPr lang="nl-NL" sz="1900" i="1" dirty="0" smtClean="0"/>
              <a:t>(zie eerdere sheet)</a:t>
            </a:r>
            <a:endParaRPr lang="nl-NL" sz="2400" i="1" dirty="0" smtClean="0"/>
          </a:p>
          <a:p>
            <a:r>
              <a:rPr lang="nl-NL" sz="2800" dirty="0" smtClean="0"/>
              <a:t>Elders gemaakte gekwalificeerde beëdigde vertalingen dienen te worden aanvaard</a:t>
            </a:r>
          </a:p>
        </p:txBody>
      </p:sp>
    </p:spTree>
    <p:extLst>
      <p:ext uri="{BB962C8B-B14F-4D97-AF65-F5344CB8AC3E}">
        <p14:creationId xmlns:p14="http://schemas.microsoft.com/office/powerpoint/2010/main" val="19554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Twee </a:t>
            </a:r>
            <a:r>
              <a:rPr lang="nl-NL" dirty="0" smtClean="0"/>
              <a:t>‘systemen</a:t>
            </a:r>
            <a:r>
              <a:rPr lang="nl-NL" dirty="0" smtClean="0"/>
              <a:t>’ naast </a:t>
            </a:r>
            <a:r>
              <a:rPr lang="nl-NL" dirty="0" smtClean="0"/>
              <a:t>elkaar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eJustice-portal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r>
              <a:rPr lang="nl-NL" sz="2700" dirty="0" smtClean="0"/>
              <a:t>mmf’s worden verstrekt via eJustice-portal</a:t>
            </a:r>
          </a:p>
          <a:p>
            <a:r>
              <a:rPr lang="nl-NL" sz="2700" dirty="0"/>
              <a:t>o</a:t>
            </a:r>
            <a:r>
              <a:rPr lang="nl-NL" sz="2700" dirty="0" smtClean="0"/>
              <a:t>p verzoek burger</a:t>
            </a:r>
          </a:p>
          <a:p>
            <a:r>
              <a:rPr lang="nl-NL" sz="2700" dirty="0"/>
              <a:t>t</a:t>
            </a:r>
            <a:r>
              <a:rPr lang="nl-NL" sz="2700" dirty="0" smtClean="0"/>
              <a:t>egen betaling</a:t>
            </a:r>
          </a:p>
          <a:p>
            <a:r>
              <a:rPr lang="nl-NL" sz="2700" dirty="0"/>
              <a:t>h</a:t>
            </a:r>
            <a:r>
              <a:rPr lang="nl-NL" sz="2700" dirty="0" smtClean="0"/>
              <a:t>echten aan document</a:t>
            </a:r>
          </a:p>
          <a:p>
            <a:endParaRPr lang="nl-NL" sz="2700" dirty="0" smtClean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IMI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r>
              <a:rPr lang="nl-NL" sz="2700" dirty="0" smtClean="0"/>
              <a:t>voorbeelden van</a:t>
            </a:r>
          </a:p>
          <a:p>
            <a:pPr lvl="1"/>
            <a:r>
              <a:rPr lang="nl-NL" sz="2300" dirty="0"/>
              <a:t>g</a:t>
            </a:r>
            <a:r>
              <a:rPr lang="nl-NL" sz="2300" dirty="0" smtClean="0"/>
              <a:t>angbare documenten</a:t>
            </a:r>
          </a:p>
          <a:p>
            <a:pPr lvl="1"/>
            <a:r>
              <a:rPr lang="nl-NL" sz="2300" dirty="0"/>
              <a:t>f</a:t>
            </a:r>
            <a:r>
              <a:rPr lang="nl-NL" sz="2300" dirty="0" smtClean="0"/>
              <a:t>rauduleuze documenten</a:t>
            </a:r>
          </a:p>
          <a:p>
            <a:r>
              <a:rPr lang="nl-NL" sz="2700" dirty="0"/>
              <a:t>vragen </a:t>
            </a:r>
            <a:r>
              <a:rPr lang="nl-NL" sz="2700" dirty="0" smtClean="0"/>
              <a:t>stellen aan afge-vende autoriteit in ander EU-land via </a:t>
            </a:r>
            <a:r>
              <a:rPr lang="nl-NL" sz="2700" dirty="0"/>
              <a:t>IMI </a:t>
            </a:r>
          </a:p>
          <a:p>
            <a:endParaRPr lang="nl-NL" sz="27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82626"/>
            <a:ext cx="32369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5488"/>
            <a:ext cx="2808312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1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betekent het voor de gemeenten?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Huidige systematiek van ‘internationale’ uittreksels blijft bestaan</a:t>
            </a:r>
          </a:p>
          <a:p>
            <a:r>
              <a:rPr lang="nl-NL" dirty="0" smtClean="0"/>
              <a:t>Burger moet breder geïnformeerd worden;                                 ook over mmf</a:t>
            </a:r>
          </a:p>
          <a:p>
            <a:r>
              <a:rPr lang="nl-NL" dirty="0" smtClean="0"/>
              <a:t>Uitleggen aan burger welke systematiek er naast elkaar bestaat (CIEC </a:t>
            </a:r>
            <a:r>
              <a:rPr lang="nl-NL" dirty="0" smtClean="0">
                <a:sym typeface="Wingdings" panose="05000000000000000000" pitchFamily="2" charset="2"/>
              </a:rPr>
              <a:t> mmf)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Hoe gaan gemeenten/moeten alle gemeenten gaan aansluiten op IMI?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Hoe gaat verificatie als je als gemeente (nog) niet aangesloten bent?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Keuze burger wordt  vast en zeker bepaald door €’s!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Voorlichting gemeenten via NVVB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49" y="1916832"/>
            <a:ext cx="105804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Gaat het werken?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98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waar gebeurde anekdote!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4644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2676525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885579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0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19851" r="29650" b="11081"/>
          <a:stretch/>
        </p:blipFill>
        <p:spPr bwMode="auto">
          <a:xfrm>
            <a:off x="899592" y="260648"/>
            <a:ext cx="737591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3635896" y="3068960"/>
            <a:ext cx="5040560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6000" dirty="0" smtClean="0">
                <a:solidFill>
                  <a:schemeClr val="accent1">
                    <a:lumMod val="75000"/>
                  </a:schemeClr>
                </a:solidFill>
              </a:rPr>
              <a:t>’De inhoud telt’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37" y="1600200"/>
            <a:ext cx="296832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1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t="19851" r="29650" b="11081"/>
          <a:stretch/>
        </p:blipFill>
        <p:spPr bwMode="auto">
          <a:xfrm>
            <a:off x="899592" y="260648"/>
            <a:ext cx="737591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755576" y="4221088"/>
            <a:ext cx="792088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800" dirty="0" smtClean="0">
                <a:solidFill>
                  <a:schemeClr val="accent1">
                    <a:lumMod val="75000"/>
                  </a:schemeClr>
                </a:solidFill>
              </a:rPr>
              <a:t>’…. vooral bedoeld om kennis te delen, maar ga discussie vooral niet uit de weg…’</a:t>
            </a:r>
            <a:endParaRPr lang="nl-N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Verordening 1191/2016 tot vrijstelling van legalisatie en vereenvoudiging van formaliteiten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                    Ingangsdatum en 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Verordening geldt m.i.v. 16 februari 2019</a:t>
            </a:r>
          </a:p>
          <a:p>
            <a:endParaRPr lang="nl-NL" sz="2000" dirty="0"/>
          </a:p>
          <a:p>
            <a:r>
              <a:rPr lang="nl-NL" dirty="0" smtClean="0"/>
              <a:t>Geen legalisatie/apostille meer binnen EU</a:t>
            </a:r>
          </a:p>
          <a:p>
            <a:r>
              <a:rPr lang="nl-NL" dirty="0" smtClean="0"/>
              <a:t>Geen beëdigde vertalingen meer binnen EU</a:t>
            </a:r>
          </a:p>
          <a:p>
            <a:endParaRPr lang="nl-NL" sz="2000" dirty="0"/>
          </a:p>
          <a:p>
            <a:r>
              <a:rPr lang="nl-NL" dirty="0" smtClean="0"/>
              <a:t>Introductie van een nieuw document;            het </a:t>
            </a:r>
            <a:r>
              <a:rPr lang="nl-NL" b="1" dirty="0" smtClean="0"/>
              <a:t>M</a:t>
            </a:r>
            <a:r>
              <a:rPr lang="nl-NL" dirty="0" smtClean="0"/>
              <a:t>eertalig </a:t>
            </a:r>
            <a:r>
              <a:rPr lang="nl-NL" b="1" dirty="0" smtClean="0"/>
              <a:t>M</a:t>
            </a:r>
            <a:r>
              <a:rPr lang="nl-NL" dirty="0" smtClean="0"/>
              <a:t>odel</a:t>
            </a:r>
            <a:r>
              <a:rPr lang="nl-NL" b="1" dirty="0" smtClean="0"/>
              <a:t>F</a:t>
            </a:r>
            <a:r>
              <a:rPr lang="nl-NL" dirty="0" smtClean="0"/>
              <a:t>ormulier (mmf)</a:t>
            </a:r>
          </a:p>
          <a:p>
            <a:r>
              <a:rPr lang="nl-NL" dirty="0" smtClean="0"/>
              <a:t>Digitale bevraging binnen EU betreffende de </a:t>
            </a:r>
            <a:r>
              <a:rPr lang="nl-NL" i="1" u="sng" dirty="0" smtClean="0"/>
              <a:t>echtheid</a:t>
            </a:r>
            <a:r>
              <a:rPr lang="nl-NL" dirty="0" smtClean="0"/>
              <a:t> (</a:t>
            </a:r>
            <a:r>
              <a:rPr lang="nl-NL" b="1" dirty="0" smtClean="0"/>
              <a:t>LET OP! </a:t>
            </a:r>
            <a:r>
              <a:rPr lang="nl-NL" dirty="0" smtClean="0"/>
              <a:t>niet het </a:t>
            </a:r>
            <a:r>
              <a:rPr lang="nl-NL" i="1" u="sng" dirty="0" smtClean="0"/>
              <a:t>rechtsfeit</a:t>
            </a:r>
            <a:r>
              <a:rPr lang="nl-NL" dirty="0" smtClean="0"/>
              <a:t>!)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376264" cy="123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5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21088"/>
            <a:ext cx="2071086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45638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en 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 lnSpcReduction="20000"/>
          </a:bodyPr>
          <a:lstStyle/>
          <a:p>
            <a:r>
              <a:rPr lang="nl-NL" b="1" i="1" dirty="0" smtClean="0"/>
              <a:t>Waarom</a:t>
            </a:r>
            <a:r>
              <a:rPr lang="nl-NL" dirty="0" smtClean="0"/>
              <a:t>? Waarborging van vrij verkeer van personen (en goederen) binnen de EU</a:t>
            </a:r>
          </a:p>
          <a:p>
            <a:endParaRPr lang="nl-NL" sz="4400" dirty="0"/>
          </a:p>
          <a:p>
            <a:r>
              <a:rPr lang="nl-NL" b="1" i="1" dirty="0" smtClean="0"/>
              <a:t>Hoe</a:t>
            </a:r>
            <a:r>
              <a:rPr lang="nl-NL" dirty="0" smtClean="0"/>
              <a:t>? Door het terugdringen                                            van administratieve formaliteiten</a:t>
            </a:r>
          </a:p>
          <a:p>
            <a:pPr lvl="1"/>
            <a:r>
              <a:rPr lang="nl-NL" sz="2900" dirty="0" smtClean="0"/>
              <a:t>Vrijstelling van apostille en legalisatie </a:t>
            </a:r>
          </a:p>
          <a:p>
            <a:pPr lvl="1"/>
            <a:r>
              <a:rPr lang="nl-NL" sz="2900" dirty="0" smtClean="0"/>
              <a:t>Geen vertaling meer (mogen) vragen</a:t>
            </a:r>
          </a:p>
          <a:p>
            <a:pPr lvl="1"/>
            <a:r>
              <a:rPr lang="nl-NL" sz="2900" dirty="0" smtClean="0"/>
              <a:t>Introductie mmf als ‘vertaalhulp’</a:t>
            </a:r>
          </a:p>
          <a:p>
            <a:pPr lvl="1"/>
            <a:r>
              <a:rPr lang="nl-NL" sz="2900" dirty="0" smtClean="0"/>
              <a:t>Onderlinge (digitale) bevraging                                   </a:t>
            </a:r>
          </a:p>
          <a:p>
            <a:pPr marL="457200" lvl="1" indent="0">
              <a:buNone/>
            </a:pPr>
            <a:r>
              <a:rPr lang="nl-NL" sz="2900" dirty="0"/>
              <a:t> </a:t>
            </a:r>
            <a:r>
              <a:rPr lang="nl-NL" sz="2900" dirty="0" smtClean="0"/>
              <a:t>   betreffende echtheid van documenten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77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Dus binnen  EU……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600400" cy="3960440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816424" cy="3744416"/>
          </a:xfrm>
        </p:spPr>
      </p:pic>
      <p:sp>
        <p:nvSpPr>
          <p:cNvPr id="9" name="Vermenigvuldigen 8"/>
          <p:cNvSpPr/>
          <p:nvPr/>
        </p:nvSpPr>
        <p:spPr>
          <a:xfrm>
            <a:off x="611560" y="1412776"/>
            <a:ext cx="3816424" cy="39604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Vermenigvuldigen 12"/>
          <p:cNvSpPr/>
          <p:nvPr/>
        </p:nvSpPr>
        <p:spPr>
          <a:xfrm>
            <a:off x="4896036" y="1412776"/>
            <a:ext cx="3816424" cy="39604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36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documenten?</a:t>
            </a:r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Geboorte</a:t>
            </a:r>
          </a:p>
          <a:p>
            <a:r>
              <a:rPr lang="nl-NL" dirty="0" smtClean="0"/>
              <a:t>In leven zijn</a:t>
            </a:r>
            <a:r>
              <a:rPr lang="nl-NL" dirty="0"/>
              <a:t> </a:t>
            </a:r>
            <a:r>
              <a:rPr lang="nl-NL" sz="1400" dirty="0" smtClean="0"/>
              <a:t>(art. 1:19k BW)</a:t>
            </a:r>
            <a:endParaRPr lang="nl-NL" sz="2400" dirty="0" smtClean="0"/>
          </a:p>
          <a:p>
            <a:r>
              <a:rPr lang="nl-NL" dirty="0" smtClean="0"/>
              <a:t>Overlijden</a:t>
            </a:r>
          </a:p>
          <a:p>
            <a:r>
              <a:rPr lang="nl-NL" dirty="0" smtClean="0"/>
              <a:t>Naam</a:t>
            </a:r>
          </a:p>
          <a:p>
            <a:r>
              <a:rPr lang="nl-NL" dirty="0" smtClean="0"/>
              <a:t>Huwelijk/-sbevoegdheid</a:t>
            </a:r>
            <a:r>
              <a:rPr lang="nl-NL" sz="1400" dirty="0" smtClean="0"/>
              <a:t> (niet zijnde het formulier van de Overeenkomst van München)</a:t>
            </a:r>
          </a:p>
          <a:p>
            <a:r>
              <a:rPr lang="nl-NL" dirty="0" smtClean="0"/>
              <a:t>Geregistreerd partner-schap/bevoegdheid dit aan te gaan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(Echt)scheiding van tafel en bed/nietigverklaring</a:t>
            </a:r>
          </a:p>
          <a:p>
            <a:r>
              <a:rPr lang="nl-NL" dirty="0" smtClean="0"/>
              <a:t>Burgerlijke Staat</a:t>
            </a:r>
          </a:p>
          <a:p>
            <a:r>
              <a:rPr lang="nl-NL" dirty="0" smtClean="0"/>
              <a:t>Afstamming</a:t>
            </a:r>
          </a:p>
          <a:p>
            <a:r>
              <a:rPr lang="nl-NL" dirty="0" smtClean="0"/>
              <a:t>Adoptie</a:t>
            </a:r>
          </a:p>
          <a:p>
            <a:r>
              <a:rPr lang="nl-NL" dirty="0" smtClean="0"/>
              <a:t>Woon- of verblijfplaats</a:t>
            </a:r>
          </a:p>
          <a:p>
            <a:r>
              <a:rPr lang="nl-NL" dirty="0" smtClean="0"/>
              <a:t>Nationaliteit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Afwezigheid van straf-blad</a:t>
            </a:r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970</Words>
  <Application>Microsoft Office PowerPoint</Application>
  <PresentationFormat>Diavoorstelling (4:3)</PresentationFormat>
  <Paragraphs>176</Paragraphs>
  <Slides>30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Kantoorthema</vt:lpstr>
      <vt:lpstr>Verordening 1191/2016 tot vrijstelling van legalisatie en vereenvoudiging van formaliteiten</vt:lpstr>
      <vt:lpstr>Even voorstellen….</vt:lpstr>
      <vt:lpstr>PowerPoint-presentatie</vt:lpstr>
      <vt:lpstr>PowerPoint-presentatie</vt:lpstr>
      <vt:lpstr>Verordening 1191/2016 tot vrijstelling van legalisatie en vereenvoudiging van formaliteiten</vt:lpstr>
      <vt:lpstr>                    Ingangsdatum en doel</vt:lpstr>
      <vt:lpstr>Waarom en hoe?</vt:lpstr>
      <vt:lpstr>Dus binnen  EU……</vt:lpstr>
      <vt:lpstr>Welke documenten?</vt:lpstr>
      <vt:lpstr>Bestaande regelingen blijven!</vt:lpstr>
      <vt:lpstr>Twee ‘pilaren’ van de verordening</vt:lpstr>
      <vt:lpstr>Meertalig Model Formulier </vt:lpstr>
      <vt:lpstr>Werkwijze afgifte mmf</vt:lpstr>
      <vt:lpstr>En hoe werkt dat nu in de praktijk..?</vt:lpstr>
      <vt:lpstr>Globale indeling mmf</vt:lpstr>
      <vt:lpstr>PowerPoint-presentatie</vt:lpstr>
      <vt:lpstr>PowerPoint-presentatie</vt:lpstr>
      <vt:lpstr>Werkwijze bij twijfel</vt:lpstr>
      <vt:lpstr>PowerPoint-presentatie</vt:lpstr>
      <vt:lpstr>Verificatie-procedure</vt:lpstr>
      <vt:lpstr>Wat kan er geverifieerd worden?</vt:lpstr>
      <vt:lpstr>Hoe?</vt:lpstr>
      <vt:lpstr>Centrale autoriteit</vt:lpstr>
      <vt:lpstr>En wat betekent het voor gemeenten?</vt:lpstr>
      <vt:lpstr>“Bron”-documenten</vt:lpstr>
      <vt:lpstr>Twee ‘systemen’ naast elkaar</vt:lpstr>
      <vt:lpstr>Wat betekent het voor de gemeenten?</vt:lpstr>
      <vt:lpstr>Gaat het werken?</vt:lpstr>
      <vt:lpstr>Een waar gebeurde anekdote!</vt:lpstr>
      <vt:lpstr>PowerPoint-presentatie</vt:lpstr>
    </vt:vector>
  </TitlesOfParts>
  <Company>Gemeente Den Haag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Verordening 1191/2016 tot vrijstelling van legalisatie en vereenvoudiging van formaliteiten</dc:title>
  <dc:creator>Rob van der Velde</dc:creator>
  <cp:lastModifiedBy>Rob van der Velde</cp:lastModifiedBy>
  <cp:revision>57</cp:revision>
  <cp:lastPrinted>2018-10-02T10:54:04Z</cp:lastPrinted>
  <dcterms:created xsi:type="dcterms:W3CDTF">2018-06-28T08:49:41Z</dcterms:created>
  <dcterms:modified xsi:type="dcterms:W3CDTF">2018-10-02T10:54:08Z</dcterms:modified>
</cp:coreProperties>
</file>