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312" r:id="rId3"/>
    <p:sldId id="298" r:id="rId4"/>
    <p:sldId id="290" r:id="rId5"/>
    <p:sldId id="317" r:id="rId6"/>
    <p:sldId id="293" r:id="rId7"/>
    <p:sldId id="294" r:id="rId8"/>
    <p:sldId id="318" r:id="rId9"/>
    <p:sldId id="300" r:id="rId10"/>
    <p:sldId id="301" r:id="rId11"/>
    <p:sldId id="299" r:id="rId12"/>
    <p:sldId id="266" r:id="rId13"/>
    <p:sldId id="284" r:id="rId14"/>
    <p:sldId id="286" r:id="rId15"/>
    <p:sldId id="287" r:id="rId16"/>
    <p:sldId id="313" r:id="rId17"/>
    <p:sldId id="319" r:id="rId18"/>
    <p:sldId id="311" r:id="rId19"/>
    <p:sldId id="322" r:id="rId20"/>
    <p:sldId id="320" r:id="rId21"/>
    <p:sldId id="321" r:id="rId22"/>
    <p:sldId id="326" r:id="rId23"/>
    <p:sldId id="323" r:id="rId24"/>
    <p:sldId id="324" r:id="rId25"/>
    <p:sldId id="325" r:id="rId26"/>
    <p:sldId id="265" r:id="rId27"/>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7913" autoAdjust="0"/>
  </p:normalViewPr>
  <p:slideViewPr>
    <p:cSldViewPr>
      <p:cViewPr varScale="1">
        <p:scale>
          <a:sx n="82" d="100"/>
          <a:sy n="82" d="100"/>
        </p:scale>
        <p:origin x="17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E85382B-BF84-4CA9-A664-57769E33ADE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a:extLst>
              <a:ext uri="{FF2B5EF4-FFF2-40B4-BE49-F238E27FC236}">
                <a16:creationId xmlns:a16="http://schemas.microsoft.com/office/drawing/2014/main" id="{B452C968-5B89-4318-9378-F000D883F25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DC14650-07A4-4315-9C20-CAA49CAE3738}" type="datetimeFigureOut">
              <a:rPr lang="en-GB" smtClean="0"/>
              <a:t>30/09/2019</a:t>
            </a:fld>
            <a:endParaRPr lang="en-GB"/>
          </a:p>
        </p:txBody>
      </p:sp>
      <p:sp>
        <p:nvSpPr>
          <p:cNvPr id="4" name="Tijdelijke aanduiding voor voettekst 3">
            <a:extLst>
              <a:ext uri="{FF2B5EF4-FFF2-40B4-BE49-F238E27FC236}">
                <a16:creationId xmlns:a16="http://schemas.microsoft.com/office/drawing/2014/main" id="{5005414D-744C-4A41-88F2-E58250E0FC9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a:extLst>
              <a:ext uri="{FF2B5EF4-FFF2-40B4-BE49-F238E27FC236}">
                <a16:creationId xmlns:a16="http://schemas.microsoft.com/office/drawing/2014/main" id="{456CF4C9-D12E-42DC-A918-6E8AC5F7C3B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C6887C8-0333-478C-BF63-1C9672119CCE}" type="slidenum">
              <a:rPr lang="en-GB" smtClean="0"/>
              <a:t>‹nr.›</a:t>
            </a:fld>
            <a:endParaRPr lang="en-GB"/>
          </a:p>
        </p:txBody>
      </p:sp>
    </p:spTree>
    <p:extLst>
      <p:ext uri="{BB962C8B-B14F-4D97-AF65-F5344CB8AC3E}">
        <p14:creationId xmlns:p14="http://schemas.microsoft.com/office/powerpoint/2010/main" val="4142628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77B4B12-8272-4EED-A066-F3FC6F7D3A3F}" type="datetimeFigureOut">
              <a:rPr lang="nl-BE" smtClean="0"/>
              <a:pPr/>
              <a:t>30/09/2019</a:t>
            </a:fld>
            <a:endParaRPr lang="nl-BE"/>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87160F0-BF21-4FE0-874F-2350B42B4CD0}" type="slidenum">
              <a:rPr lang="nl-BE" smtClean="0"/>
              <a:pPr/>
              <a:t>‹nr.›</a:t>
            </a:fld>
            <a:endParaRPr lang="nl-BE"/>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F87160F0-BF21-4FE0-874F-2350B42B4CD0}" type="slidenum">
              <a:rPr lang="nl-BE" smtClean="0"/>
              <a:pPr/>
              <a:t>1</a:t>
            </a:fld>
            <a:endParaRPr lang="nl-BE"/>
          </a:p>
        </p:txBody>
      </p:sp>
    </p:spTree>
    <p:extLst>
      <p:ext uri="{BB962C8B-B14F-4D97-AF65-F5344CB8AC3E}">
        <p14:creationId xmlns:p14="http://schemas.microsoft.com/office/powerpoint/2010/main" val="2299628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0000" lnSpcReduction="20000"/>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0B9C3-FFA2-4591-A026-E86672A396DF}"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1457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2EA0B9C3-FFA2-4591-A026-E86672A396DF}" type="slidenum">
              <a:rPr lang="nl-BE" smtClean="0"/>
              <a:pPr/>
              <a:t>11</a:t>
            </a:fld>
            <a:endParaRPr lang="nl-BE"/>
          </a:p>
        </p:txBody>
      </p:sp>
    </p:spTree>
    <p:extLst>
      <p:ext uri="{BB962C8B-B14F-4D97-AF65-F5344CB8AC3E}">
        <p14:creationId xmlns:p14="http://schemas.microsoft.com/office/powerpoint/2010/main" val="153548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F87160F0-BF21-4FE0-874F-2350B42B4CD0}" type="slidenum">
              <a:rPr lang="nl-BE" smtClean="0"/>
              <a:pPr/>
              <a:t>12</a:t>
            </a:fld>
            <a:endParaRPr lang="nl-BE"/>
          </a:p>
        </p:txBody>
      </p:sp>
    </p:spTree>
    <p:extLst>
      <p:ext uri="{BB962C8B-B14F-4D97-AF65-F5344CB8AC3E}">
        <p14:creationId xmlns:p14="http://schemas.microsoft.com/office/powerpoint/2010/main" val="286013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87160F0-BF21-4FE0-874F-2350B42B4CD0}" type="slidenum">
              <a:rPr lang="nl-BE" smtClean="0"/>
              <a:pPr/>
              <a:t>13</a:t>
            </a:fld>
            <a:endParaRPr lang="nl-BE"/>
          </a:p>
        </p:txBody>
      </p:sp>
    </p:spTree>
    <p:extLst>
      <p:ext uri="{BB962C8B-B14F-4D97-AF65-F5344CB8AC3E}">
        <p14:creationId xmlns:p14="http://schemas.microsoft.com/office/powerpoint/2010/main" val="2805585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endParaRPr lang="nl-BE" dirty="0"/>
          </a:p>
        </p:txBody>
      </p:sp>
      <p:sp>
        <p:nvSpPr>
          <p:cNvPr id="4" name="Tijdelijke aanduiding voor dianummer 3"/>
          <p:cNvSpPr>
            <a:spLocks noGrp="1"/>
          </p:cNvSpPr>
          <p:nvPr>
            <p:ph type="sldNum" sz="quarter" idx="5"/>
          </p:nvPr>
        </p:nvSpPr>
        <p:spPr/>
        <p:txBody>
          <a:bodyPr/>
          <a:lstStyle/>
          <a:p>
            <a:fld id="{F87160F0-BF21-4FE0-874F-2350B42B4CD0}" type="slidenum">
              <a:rPr lang="nl-BE" smtClean="0"/>
              <a:pPr/>
              <a:t>14</a:t>
            </a:fld>
            <a:endParaRPr lang="nl-BE"/>
          </a:p>
        </p:txBody>
      </p:sp>
    </p:spTree>
    <p:extLst>
      <p:ext uri="{BB962C8B-B14F-4D97-AF65-F5344CB8AC3E}">
        <p14:creationId xmlns:p14="http://schemas.microsoft.com/office/powerpoint/2010/main" val="3720704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endParaRPr lang="en-GB" dirty="0"/>
          </a:p>
        </p:txBody>
      </p:sp>
      <p:sp>
        <p:nvSpPr>
          <p:cNvPr id="4" name="Tijdelijke aanduiding voor dianummer 3"/>
          <p:cNvSpPr>
            <a:spLocks noGrp="1"/>
          </p:cNvSpPr>
          <p:nvPr>
            <p:ph type="sldNum" sz="quarter" idx="10"/>
          </p:nvPr>
        </p:nvSpPr>
        <p:spPr/>
        <p:txBody>
          <a:bodyPr/>
          <a:lstStyle/>
          <a:p>
            <a:fld id="{F87160F0-BF21-4FE0-874F-2350B42B4CD0}" type="slidenum">
              <a:rPr lang="nl-BE" smtClean="0"/>
              <a:pPr/>
              <a:t>15</a:t>
            </a:fld>
            <a:endParaRPr lang="nl-BE"/>
          </a:p>
        </p:txBody>
      </p:sp>
    </p:spTree>
    <p:extLst>
      <p:ext uri="{BB962C8B-B14F-4D97-AF65-F5344CB8AC3E}">
        <p14:creationId xmlns:p14="http://schemas.microsoft.com/office/powerpoint/2010/main" val="610717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F87160F0-BF21-4FE0-874F-2350B42B4CD0}" type="slidenum">
              <a:rPr lang="nl-BE" smtClean="0"/>
              <a:pPr/>
              <a:t>16</a:t>
            </a:fld>
            <a:endParaRPr lang="nl-BE"/>
          </a:p>
        </p:txBody>
      </p:sp>
    </p:spTree>
    <p:extLst>
      <p:ext uri="{BB962C8B-B14F-4D97-AF65-F5344CB8AC3E}">
        <p14:creationId xmlns:p14="http://schemas.microsoft.com/office/powerpoint/2010/main" val="1988477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160F0-BF21-4FE0-874F-2350B42B4CD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5201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F87160F0-BF21-4FE0-874F-2350B42B4CD0}" type="slidenum">
              <a:rPr lang="nl-BE" smtClean="0"/>
              <a:pPr/>
              <a:t>18</a:t>
            </a:fld>
            <a:endParaRPr lang="nl-BE"/>
          </a:p>
        </p:txBody>
      </p:sp>
    </p:spTree>
    <p:extLst>
      <p:ext uri="{BB962C8B-B14F-4D97-AF65-F5344CB8AC3E}">
        <p14:creationId xmlns:p14="http://schemas.microsoft.com/office/powerpoint/2010/main" val="2041113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160F0-BF21-4FE0-874F-2350B42B4CD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516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2EA0B9C3-FFA2-4591-A026-E86672A396DF}" type="slidenum">
              <a:rPr lang="nl-BE" smtClean="0"/>
              <a:pPr/>
              <a:t>2</a:t>
            </a:fld>
            <a:endParaRPr lang="nl-BE"/>
          </a:p>
        </p:txBody>
      </p:sp>
    </p:spTree>
    <p:extLst>
      <p:ext uri="{BB962C8B-B14F-4D97-AF65-F5344CB8AC3E}">
        <p14:creationId xmlns:p14="http://schemas.microsoft.com/office/powerpoint/2010/main" val="4190575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0000" lnSpcReduction="20000"/>
          </a:bodyPr>
          <a:lstStyle/>
          <a:p>
            <a:endParaRPr lang="en-GB"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160F0-BF21-4FE0-874F-2350B42B4CD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946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0000" lnSpcReduction="20000"/>
          </a:bodyPr>
          <a:lstStyle/>
          <a:p>
            <a:endParaRPr lang="en-GB"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160F0-BF21-4FE0-874F-2350B42B4CD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731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160F0-BF21-4FE0-874F-2350B42B4CD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0604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endParaRPr lang="en-GB"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160F0-BF21-4FE0-874F-2350B42B4CD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1151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160F0-BF21-4FE0-874F-2350B42B4CD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8203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160F0-BF21-4FE0-874F-2350B42B4CD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5211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F87160F0-BF21-4FE0-874F-2350B42B4CD0}" type="slidenum">
              <a:rPr lang="nl-BE" smtClean="0"/>
              <a:pPr/>
              <a:t>26</a:t>
            </a:fld>
            <a:endParaRPr lang="nl-BE"/>
          </a:p>
        </p:txBody>
      </p:sp>
    </p:spTree>
    <p:extLst>
      <p:ext uri="{BB962C8B-B14F-4D97-AF65-F5344CB8AC3E}">
        <p14:creationId xmlns:p14="http://schemas.microsoft.com/office/powerpoint/2010/main" val="353221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2EA0B9C3-FFA2-4591-A026-E86672A396DF}" type="slidenum">
              <a:rPr lang="nl-BE" smtClean="0"/>
              <a:pPr/>
              <a:t>3</a:t>
            </a:fld>
            <a:endParaRPr lang="nl-BE"/>
          </a:p>
        </p:txBody>
      </p:sp>
    </p:spTree>
    <p:extLst>
      <p:ext uri="{BB962C8B-B14F-4D97-AF65-F5344CB8AC3E}">
        <p14:creationId xmlns:p14="http://schemas.microsoft.com/office/powerpoint/2010/main" val="83009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2EA0B9C3-FFA2-4591-A026-E86672A396DF}" type="slidenum">
              <a:rPr lang="nl-BE" smtClean="0"/>
              <a:pPr/>
              <a:t>4</a:t>
            </a:fld>
            <a:endParaRPr lang="nl-BE"/>
          </a:p>
        </p:txBody>
      </p:sp>
    </p:spTree>
    <p:extLst>
      <p:ext uri="{BB962C8B-B14F-4D97-AF65-F5344CB8AC3E}">
        <p14:creationId xmlns:p14="http://schemas.microsoft.com/office/powerpoint/2010/main" val="246274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0B9C3-FFA2-4591-A026-E86672A396DF}"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5840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2EA0B9C3-FFA2-4591-A026-E86672A396DF}" type="slidenum">
              <a:rPr lang="nl-BE" smtClean="0"/>
              <a:pPr/>
              <a:t>6</a:t>
            </a:fld>
            <a:endParaRPr lang="nl-BE"/>
          </a:p>
        </p:txBody>
      </p:sp>
    </p:spTree>
    <p:extLst>
      <p:ext uri="{BB962C8B-B14F-4D97-AF65-F5344CB8AC3E}">
        <p14:creationId xmlns:p14="http://schemas.microsoft.com/office/powerpoint/2010/main" val="118991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2EA0B9C3-FFA2-4591-A026-E86672A396DF}" type="slidenum">
              <a:rPr lang="nl-BE" smtClean="0"/>
              <a:pPr/>
              <a:t>7</a:t>
            </a:fld>
            <a:endParaRPr lang="nl-BE"/>
          </a:p>
        </p:txBody>
      </p:sp>
    </p:spTree>
    <p:extLst>
      <p:ext uri="{BB962C8B-B14F-4D97-AF65-F5344CB8AC3E}">
        <p14:creationId xmlns:p14="http://schemas.microsoft.com/office/powerpoint/2010/main" val="1066459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sz="1200"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0B9C3-FFA2-4591-A026-E86672A396DF}"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187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sz="1200"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2EA0B9C3-FFA2-4591-A026-E86672A396DF}" type="slidenum">
              <a:rPr lang="nl-BE" smtClean="0"/>
              <a:pPr/>
              <a:t>9</a:t>
            </a:fld>
            <a:endParaRPr lang="nl-BE"/>
          </a:p>
        </p:txBody>
      </p:sp>
    </p:spTree>
    <p:extLst>
      <p:ext uri="{BB962C8B-B14F-4D97-AF65-F5344CB8AC3E}">
        <p14:creationId xmlns:p14="http://schemas.microsoft.com/office/powerpoint/2010/main" val="658028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DEA99759-CDA3-46B1-B053-DAD199E86A19}" type="datetime1">
              <a:rPr lang="nl-BE" smtClean="0"/>
              <a:t>30/09/2019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C6D7928D-6047-469F-AF4A-FC4D11DB19F9}"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CF55DA0C-5B3B-4567-8812-0E4750245968}" type="datetime1">
              <a:rPr lang="nl-BE" smtClean="0"/>
              <a:t>30/09/2019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C6D7928D-6047-469F-AF4A-FC4D11DB19F9}"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BF0DA7AC-C288-4C43-AB30-3640A4C6A834}" type="datetime1">
              <a:rPr lang="nl-BE" smtClean="0"/>
              <a:t>30/09/2019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C6D7928D-6047-469F-AF4A-FC4D11DB19F9}"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226B7483-A2AB-4C6F-BCB0-C86AC809038B}" type="datetime1">
              <a:rPr lang="nl-BE" smtClean="0"/>
              <a:t>30/09/2019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C6D7928D-6047-469F-AF4A-FC4D11DB19F9}"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E34FCD8-9814-4838-B62C-C46B78037B7F}" type="datetime1">
              <a:rPr lang="nl-BE" smtClean="0"/>
              <a:t>30/09/2019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C6D7928D-6047-469F-AF4A-FC4D11DB19F9}"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6C5EA7F3-F590-4897-B9D7-CCD57FB693D5}" type="datetime1">
              <a:rPr lang="nl-BE" smtClean="0"/>
              <a:t>30/09/2019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C6D7928D-6047-469F-AF4A-FC4D11DB19F9}"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5716F00B-F0B3-4577-8AFA-EFDB6439830A}" type="datetime1">
              <a:rPr lang="nl-BE" smtClean="0"/>
              <a:t>30/09/2019</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C6D7928D-6047-469F-AF4A-FC4D11DB19F9}"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E36C5CA4-5274-48E7-942B-0BA4434C765E}" type="datetime1">
              <a:rPr lang="nl-BE" smtClean="0"/>
              <a:t>30/09/2019</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C6D7928D-6047-469F-AF4A-FC4D11DB19F9}"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BE0C6B0-2148-400D-B6EA-339D0F76722B}" type="datetime1">
              <a:rPr lang="nl-BE" smtClean="0"/>
              <a:t>30/09/2019</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C6D7928D-6047-469F-AF4A-FC4D11DB19F9}"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D2F1023-06E2-4ACE-9457-D8E6ED05A405}" type="datetime1">
              <a:rPr lang="nl-BE" smtClean="0"/>
              <a:t>30/09/2019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C6D7928D-6047-469F-AF4A-FC4D11DB19F9}"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D5A106C-0A91-42A0-8A29-AE5102591B26}" type="datetime1">
              <a:rPr lang="nl-BE" smtClean="0"/>
              <a:t>30/09/2019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C6D7928D-6047-469F-AF4A-FC4D11DB19F9}"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837B9-87B3-42E1-AB72-0B5881641AE2}" type="datetime1">
              <a:rPr lang="nl-BE" smtClean="0"/>
              <a:t>30/09/2019</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7928D-6047-469F-AF4A-FC4D11DB19F9}"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vlavabbs.b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3" Type="http://schemas.openxmlformats.org/officeDocument/2006/relationships/hyperlink" Target="mailto:steve@vlavabbs.be"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AFE1151-0D14-4504-950C-EAFF3F3B9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F29F4DAE-D0C6-4D03-A1ED-A5F5C826A7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76" name="Freeform 5">
              <a:extLst>
                <a:ext uri="{FF2B5EF4-FFF2-40B4-BE49-F238E27FC236}">
                  <a16:creationId xmlns:a16="http://schemas.microsoft.com/office/drawing/2014/main" id="{4F6D14CB-71F7-47ED-B06E-5FA262A1C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FF3E8156-726C-4AB4-9521-33E6A4C43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
              <a:extLst>
                <a:ext uri="{FF2B5EF4-FFF2-40B4-BE49-F238E27FC236}">
                  <a16:creationId xmlns:a16="http://schemas.microsoft.com/office/drawing/2014/main" id="{FCA7C0D9-C629-4C86-8B54-07006FC1BD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8">
              <a:extLst>
                <a:ext uri="{FF2B5EF4-FFF2-40B4-BE49-F238E27FC236}">
                  <a16:creationId xmlns:a16="http://schemas.microsoft.com/office/drawing/2014/main" id="{56B7AFD9-E249-432F-85FD-DC2F4E768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9">
              <a:extLst>
                <a:ext uri="{FF2B5EF4-FFF2-40B4-BE49-F238E27FC236}">
                  <a16:creationId xmlns:a16="http://schemas.microsoft.com/office/drawing/2014/main" id="{57C24C62-E9E6-4E0A-8855-A47F435BF2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CFF628F9-597E-4120-9EEF-017B857A05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1">
              <a:extLst>
                <a:ext uri="{FF2B5EF4-FFF2-40B4-BE49-F238E27FC236}">
                  <a16:creationId xmlns:a16="http://schemas.microsoft.com/office/drawing/2014/main" id="{0577406C-45C4-4C96-98FC-DBFA28B440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026A26F9-274A-48EF-BB7D-E0C8EA2547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3">
              <a:extLst>
                <a:ext uri="{FF2B5EF4-FFF2-40B4-BE49-F238E27FC236}">
                  <a16:creationId xmlns:a16="http://schemas.microsoft.com/office/drawing/2014/main" id="{06A55F0F-DF8C-41D3-A6F7-936F4889E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F52952BD-E81C-4422-9FC3-38921BEE0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5">
              <a:extLst>
                <a:ext uri="{FF2B5EF4-FFF2-40B4-BE49-F238E27FC236}">
                  <a16:creationId xmlns:a16="http://schemas.microsoft.com/office/drawing/2014/main" id="{E547F221-63E0-44E1-AF13-8C8776FA72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EA309391-0E7C-4A18-B861-19D1C76C4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7">
              <a:extLst>
                <a:ext uri="{FF2B5EF4-FFF2-40B4-BE49-F238E27FC236}">
                  <a16:creationId xmlns:a16="http://schemas.microsoft.com/office/drawing/2014/main" id="{1B4CD058-5549-4D4C-B804-E2C0D48E4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8">
              <a:extLst>
                <a:ext uri="{FF2B5EF4-FFF2-40B4-BE49-F238E27FC236}">
                  <a16:creationId xmlns:a16="http://schemas.microsoft.com/office/drawing/2014/main" id="{4030C2E4-7A11-43C9-B699-68BFE37FE4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9">
              <a:extLst>
                <a:ext uri="{FF2B5EF4-FFF2-40B4-BE49-F238E27FC236}">
                  <a16:creationId xmlns:a16="http://schemas.microsoft.com/office/drawing/2014/main" id="{7B5FED9E-3C99-4661-9D1D-4314A83E28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0">
              <a:extLst>
                <a:ext uri="{FF2B5EF4-FFF2-40B4-BE49-F238E27FC236}">
                  <a16:creationId xmlns:a16="http://schemas.microsoft.com/office/drawing/2014/main" id="{E6A1647D-EF37-4A87-B92F-BE8AAD59D8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1">
              <a:extLst>
                <a:ext uri="{FF2B5EF4-FFF2-40B4-BE49-F238E27FC236}">
                  <a16:creationId xmlns:a16="http://schemas.microsoft.com/office/drawing/2014/main" id="{B6131042-DFB6-4FEE-915B-06C44E4026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2">
              <a:extLst>
                <a:ext uri="{FF2B5EF4-FFF2-40B4-BE49-F238E27FC236}">
                  <a16:creationId xmlns:a16="http://schemas.microsoft.com/office/drawing/2014/main" id="{76E51552-16F9-47F1-BDD1-E4DB3D95B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3">
              <a:extLst>
                <a:ext uri="{FF2B5EF4-FFF2-40B4-BE49-F238E27FC236}">
                  <a16:creationId xmlns:a16="http://schemas.microsoft.com/office/drawing/2014/main" id="{36B8D369-7D22-49ED-AD82-0B7A460F49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4">
              <a:extLst>
                <a:ext uri="{FF2B5EF4-FFF2-40B4-BE49-F238E27FC236}">
                  <a16:creationId xmlns:a16="http://schemas.microsoft.com/office/drawing/2014/main" id="{178DEAEF-5CE8-4AA3-9ACA-7C28589CB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25">
              <a:extLst>
                <a:ext uri="{FF2B5EF4-FFF2-40B4-BE49-F238E27FC236}">
                  <a16:creationId xmlns:a16="http://schemas.microsoft.com/office/drawing/2014/main" id="{5D27EAFD-D0DE-43D4-9D1B-9AEFBF14D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a:extLst>
              <a:ext uri="{FF2B5EF4-FFF2-40B4-BE49-F238E27FC236}">
                <a16:creationId xmlns:a16="http://schemas.microsoft.com/office/drawing/2014/main" id="{A24D3ABC-09C0-48E7-AA0A-0907A545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99" name="Rectangle 98">
              <a:extLst>
                <a:ext uri="{FF2B5EF4-FFF2-40B4-BE49-F238E27FC236}">
                  <a16:creationId xmlns:a16="http://schemas.microsoft.com/office/drawing/2014/main" id="{EE9ED457-A0AC-4B64-9428-D7AA91A69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22">
              <a:extLst>
                <a:ext uri="{FF2B5EF4-FFF2-40B4-BE49-F238E27FC236}">
                  <a16:creationId xmlns:a16="http://schemas.microsoft.com/office/drawing/2014/main" id="{3CCDDEAD-1A32-443F-ADEA-61F1AA0CC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F12DAEA5-8744-49F1-9CF4-2110071FE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ctrTitle"/>
          </p:nvPr>
        </p:nvSpPr>
        <p:spPr>
          <a:xfrm>
            <a:off x="666473" y="2358391"/>
            <a:ext cx="2624234" cy="2453676"/>
          </a:xfrm>
        </p:spPr>
        <p:txBody>
          <a:bodyPr vert="horz" lIns="91440" tIns="45720" rIns="91440" bIns="45720" rtlCol="0" anchor="ctr">
            <a:normAutofit/>
          </a:bodyPr>
          <a:lstStyle/>
          <a:p>
            <a:pPr>
              <a:lnSpc>
                <a:spcPct val="90000"/>
              </a:lnSpc>
            </a:pPr>
            <a:r>
              <a:rPr lang="en-US" sz="2800" b="1" kern="1200" dirty="0">
                <a:solidFill>
                  <a:srgbClr val="FFFFFF"/>
                </a:solidFill>
                <a:latin typeface="+mj-lt"/>
                <a:ea typeface="+mj-ea"/>
                <a:cs typeface="+mj-cs"/>
              </a:rPr>
              <a:t>De </a:t>
            </a:r>
            <a:r>
              <a:rPr lang="en-US" sz="2800" b="1" kern="1200" dirty="0" err="1">
                <a:solidFill>
                  <a:srgbClr val="FFFFFF"/>
                </a:solidFill>
                <a:latin typeface="+mj-lt"/>
                <a:ea typeface="+mj-ea"/>
                <a:cs typeface="+mj-cs"/>
              </a:rPr>
              <a:t>Belgen</a:t>
            </a:r>
            <a:r>
              <a:rPr lang="en-US" sz="2800" b="1" kern="1200" dirty="0">
                <a:solidFill>
                  <a:srgbClr val="FFFFFF"/>
                </a:solidFill>
                <a:latin typeface="+mj-lt"/>
                <a:ea typeface="+mj-ea"/>
                <a:cs typeface="+mj-cs"/>
              </a:rPr>
              <a:t> </a:t>
            </a:r>
            <a:r>
              <a:rPr lang="en-US" sz="2800" b="1" kern="1200" dirty="0" err="1">
                <a:solidFill>
                  <a:srgbClr val="FFFFFF"/>
                </a:solidFill>
                <a:latin typeface="+mj-lt"/>
                <a:ea typeface="+mj-ea"/>
                <a:cs typeface="+mj-cs"/>
              </a:rPr>
              <a:t>doen</a:t>
            </a:r>
            <a:r>
              <a:rPr lang="en-US" sz="2800" b="1" kern="1200" dirty="0">
                <a:solidFill>
                  <a:srgbClr val="FFFFFF"/>
                </a:solidFill>
                <a:latin typeface="+mj-lt"/>
                <a:ea typeface="+mj-ea"/>
                <a:cs typeface="+mj-cs"/>
              </a:rPr>
              <a:t> het </a:t>
            </a:r>
            <a:r>
              <a:rPr lang="en-US" sz="2800" b="1" kern="1200" dirty="0" err="1">
                <a:solidFill>
                  <a:srgbClr val="FFFFFF"/>
                </a:solidFill>
                <a:latin typeface="+mj-lt"/>
                <a:ea typeface="+mj-ea"/>
                <a:cs typeface="+mj-cs"/>
              </a:rPr>
              <a:t>weer</a:t>
            </a:r>
            <a:r>
              <a:rPr lang="en-US" sz="2800" b="1" kern="1200" dirty="0">
                <a:solidFill>
                  <a:srgbClr val="FFFFFF"/>
                </a:solidFill>
                <a:latin typeface="+mj-lt"/>
                <a:ea typeface="+mj-ea"/>
                <a:cs typeface="+mj-cs"/>
              </a:rPr>
              <a:t> </a:t>
            </a:r>
            <a:r>
              <a:rPr lang="en-US" sz="2800" b="1" kern="1200" dirty="0" err="1">
                <a:solidFill>
                  <a:srgbClr val="FFFFFF"/>
                </a:solidFill>
                <a:latin typeface="+mj-lt"/>
                <a:ea typeface="+mj-ea"/>
                <a:cs typeface="+mj-cs"/>
              </a:rPr>
              <a:t>beter</a:t>
            </a:r>
            <a:r>
              <a:rPr lang="en-US" sz="2800" b="1" kern="1200" dirty="0">
                <a:solidFill>
                  <a:srgbClr val="FFFFFF"/>
                </a:solidFill>
                <a:latin typeface="+mj-lt"/>
                <a:ea typeface="+mj-ea"/>
                <a:cs typeface="+mj-cs"/>
              </a:rPr>
              <a:t>!</a:t>
            </a:r>
            <a:br>
              <a:rPr lang="en-US" sz="2800" b="1" kern="1200" dirty="0">
                <a:solidFill>
                  <a:srgbClr val="FFFFFF"/>
                </a:solidFill>
                <a:latin typeface="+mj-lt"/>
                <a:ea typeface="+mj-ea"/>
                <a:cs typeface="+mj-cs"/>
              </a:rPr>
            </a:br>
            <a:br>
              <a:rPr lang="en-US" sz="2800" b="1" kern="1200" dirty="0">
                <a:solidFill>
                  <a:srgbClr val="FFFFFF"/>
                </a:solidFill>
                <a:latin typeface="+mj-lt"/>
                <a:ea typeface="+mj-ea"/>
                <a:cs typeface="+mj-cs"/>
              </a:rPr>
            </a:br>
            <a:r>
              <a:rPr lang="en-US" sz="2800" b="1" kern="1200" dirty="0">
                <a:solidFill>
                  <a:srgbClr val="FFFFFF"/>
                </a:solidFill>
                <a:latin typeface="+mj-lt"/>
                <a:ea typeface="+mj-ea"/>
                <a:cs typeface="+mj-cs"/>
              </a:rPr>
              <a:t> </a:t>
            </a:r>
            <a:r>
              <a:rPr lang="en-US" sz="2800" b="1" kern="1200" dirty="0" err="1">
                <a:solidFill>
                  <a:srgbClr val="FFFFFF"/>
                </a:solidFill>
                <a:latin typeface="+mj-lt"/>
                <a:ea typeface="+mj-ea"/>
                <a:cs typeface="+mj-cs"/>
              </a:rPr>
              <a:t>Schijnerkenningen</a:t>
            </a:r>
            <a:r>
              <a:rPr lang="en-US" sz="2800" b="1" kern="1200" dirty="0">
                <a:solidFill>
                  <a:srgbClr val="FFFFFF"/>
                </a:solidFill>
                <a:latin typeface="+mj-lt"/>
                <a:ea typeface="+mj-ea"/>
                <a:cs typeface="+mj-cs"/>
              </a:rPr>
              <a:t> </a:t>
            </a:r>
            <a:r>
              <a:rPr lang="en-US" sz="2800" b="1" kern="1200" dirty="0" err="1">
                <a:solidFill>
                  <a:srgbClr val="FFFFFF"/>
                </a:solidFill>
                <a:latin typeface="+mj-lt"/>
                <a:ea typeface="+mj-ea"/>
                <a:cs typeface="+mj-cs"/>
              </a:rPr>
              <a:t>België</a:t>
            </a:r>
            <a:endParaRPr lang="en-US" sz="2800" b="1" i="1" kern="1200" dirty="0">
              <a:solidFill>
                <a:srgbClr val="FFFFFF"/>
              </a:solidFill>
              <a:latin typeface="+mj-lt"/>
              <a:ea typeface="+mj-ea"/>
              <a:cs typeface="+mj-cs"/>
            </a:endParaRPr>
          </a:p>
        </p:txBody>
      </p:sp>
      <p:sp useBgFill="1">
        <p:nvSpPr>
          <p:cNvPr id="103" name="Rectangle 102">
            <a:extLst>
              <a:ext uri="{FF2B5EF4-FFF2-40B4-BE49-F238E27FC236}">
                <a16:creationId xmlns:a16="http://schemas.microsoft.com/office/drawing/2014/main" id="{66970A32-FB32-4881-8378-298B88BED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6448" y="803186"/>
            <a:ext cx="4701761"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ome">
            <a:hlinkClick r:id="rId3" tooltip="Home"/>
          </p:cNvPr>
          <p:cNvPicPr>
            <a:picLocks noChangeAspect="1" noChangeArrowheads="1"/>
          </p:cNvPicPr>
          <p:nvPr/>
        </p:nvPicPr>
        <p:blipFill>
          <a:blip r:embed="rId4" cstate="print"/>
          <a:stretch>
            <a:fillRect/>
          </a:stretch>
        </p:blipFill>
        <p:spPr bwMode="auto">
          <a:xfrm>
            <a:off x="5653175" y="724741"/>
            <a:ext cx="2551683" cy="591495"/>
          </a:xfrm>
          <a:prstGeom prst="rect">
            <a:avLst/>
          </a:prstGeom>
          <a:noFill/>
          <a:ln w="9525">
            <a:noFill/>
          </a:ln>
        </p:spPr>
      </p:pic>
      <p:sp>
        <p:nvSpPr>
          <p:cNvPr id="3" name="Ondertitel 2"/>
          <p:cNvSpPr>
            <a:spLocks noGrp="1"/>
          </p:cNvSpPr>
          <p:nvPr>
            <p:ph type="subTitle" idx="1"/>
          </p:nvPr>
        </p:nvSpPr>
        <p:spPr>
          <a:xfrm>
            <a:off x="3838835" y="3429000"/>
            <a:ext cx="4711405" cy="2622807"/>
          </a:xfrm>
        </p:spPr>
        <p:txBody>
          <a:bodyPr vert="horz" lIns="91440" tIns="45720" rIns="91440" bIns="45720" rtlCol="0">
            <a:noAutofit/>
          </a:bodyPr>
          <a:lstStyle/>
          <a:p>
            <a:pPr algn="l">
              <a:lnSpc>
                <a:spcPct val="90000"/>
              </a:lnSpc>
            </a:pPr>
            <a:r>
              <a:rPr lang="en-US" sz="2800" dirty="0">
                <a:solidFill>
                  <a:schemeClr val="tx1"/>
                </a:solidFill>
              </a:rPr>
              <a:t>NVVB </a:t>
            </a:r>
            <a:r>
              <a:rPr lang="en-US" sz="2800" dirty="0" err="1">
                <a:solidFill>
                  <a:schemeClr val="tx1"/>
                </a:solidFill>
              </a:rPr>
              <a:t>Regiocongres</a:t>
            </a:r>
            <a:endParaRPr lang="en-US" sz="2800" dirty="0">
              <a:solidFill>
                <a:schemeClr val="tx1"/>
              </a:solidFill>
            </a:endParaRPr>
          </a:p>
          <a:p>
            <a:pPr algn="l">
              <a:lnSpc>
                <a:spcPct val="90000"/>
              </a:lnSpc>
            </a:pPr>
            <a:r>
              <a:rPr lang="en-US" sz="2800" dirty="0">
                <a:solidFill>
                  <a:schemeClr val="tx1"/>
                </a:solidFill>
              </a:rPr>
              <a:t>Limburg &amp; Noord-Brabant</a:t>
            </a:r>
          </a:p>
          <a:p>
            <a:pPr algn="l">
              <a:lnSpc>
                <a:spcPct val="90000"/>
              </a:lnSpc>
            </a:pPr>
            <a:r>
              <a:rPr lang="en-US" sz="2800" dirty="0">
                <a:solidFill>
                  <a:schemeClr val="tx1"/>
                </a:solidFill>
              </a:rPr>
              <a:t>01/10/2019</a:t>
            </a:r>
          </a:p>
          <a:p>
            <a:pPr indent="-228600" algn="l">
              <a:lnSpc>
                <a:spcPct val="90000"/>
              </a:lnSpc>
              <a:buFont typeface="Arial" panose="020B0604020202020204" pitchFamily="34" charset="0"/>
              <a:buChar char="•"/>
            </a:pPr>
            <a:endParaRPr lang="en-US" sz="2800" dirty="0">
              <a:solidFill>
                <a:schemeClr val="tx1"/>
              </a:solidFill>
            </a:endParaRPr>
          </a:p>
          <a:p>
            <a:pPr algn="l">
              <a:lnSpc>
                <a:spcPct val="90000"/>
              </a:lnSpc>
            </a:pPr>
            <a:r>
              <a:rPr lang="en-US" sz="2800" dirty="0">
                <a:solidFill>
                  <a:schemeClr val="tx1"/>
                </a:solidFill>
              </a:rPr>
              <a:t>Steve Heylen (Leuven)</a:t>
            </a:r>
          </a:p>
        </p:txBody>
      </p:sp>
    </p:spTree>
    <p:extLst>
      <p:ext uri="{BB962C8B-B14F-4D97-AF65-F5344CB8AC3E}">
        <p14:creationId xmlns:p14="http://schemas.microsoft.com/office/powerpoint/2010/main" val="291414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678657" y="2415322"/>
            <a:ext cx="2588798" cy="2399869"/>
          </a:xfrm>
        </p:spPr>
        <p:txBody>
          <a:bodyPr>
            <a:normAutofit/>
          </a:bodyPr>
          <a:lstStyle/>
          <a:p>
            <a:r>
              <a:rPr lang="nl-BE" sz="3500" dirty="0">
                <a:solidFill>
                  <a:srgbClr val="FFFFFF"/>
                </a:solidFill>
              </a:rPr>
              <a:t>ABS machteloos</a:t>
            </a:r>
          </a:p>
        </p:txBody>
      </p:sp>
      <p:sp>
        <p:nvSpPr>
          <p:cNvPr id="4" name="Tijdelijke aanduiding voor dianummer 3">
            <a:extLst>
              <a:ext uri="{FF2B5EF4-FFF2-40B4-BE49-F238E27FC236}">
                <a16:creationId xmlns:a16="http://schemas.microsoft.com/office/drawing/2014/main" id="{34481C9B-9C30-42E6-8526-66878D971AF6}"/>
              </a:ext>
            </a:extLst>
          </p:cNvPr>
          <p:cNvSpPr>
            <a:spLocks noGrp="1"/>
          </p:cNvSpPr>
          <p:nvPr>
            <p:ph type="sldNum" sz="quarter" idx="12"/>
          </p:nvPr>
        </p:nvSpPr>
        <p:spPr>
          <a:xfrm>
            <a:off x="7852410" y="320040"/>
            <a:ext cx="685800" cy="320040"/>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6D7928D-6047-469F-AF4A-FC4D11DB19F9}" type="slidenum">
              <a:rPr kumimoji="0" lang="nl-BE" sz="1000" b="0" i="0" u="none" strike="noStrike" kern="1200" cap="none" spc="0" normalizeH="0" baseline="0" noProof="0">
                <a:ln>
                  <a:noFill/>
                </a:ln>
                <a:solidFill>
                  <a:prstClr val="black">
                    <a:lumMod val="50000"/>
                    <a:lumOff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nl-BE"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3" name="Tijdelijke aanduiding voor inhoud 2"/>
          <p:cNvSpPr>
            <a:spLocks noGrp="1"/>
          </p:cNvSpPr>
          <p:nvPr>
            <p:ph idx="1"/>
          </p:nvPr>
        </p:nvSpPr>
        <p:spPr>
          <a:xfrm>
            <a:off x="3840480" y="804672"/>
            <a:ext cx="4711446" cy="5248656"/>
          </a:xfrm>
        </p:spPr>
        <p:txBody>
          <a:bodyPr anchor="ctr">
            <a:normAutofit/>
          </a:bodyPr>
          <a:lstStyle/>
          <a:p>
            <a:r>
              <a:rPr lang="nl-BE" sz="2800" dirty="0"/>
              <a:t>Wetgeving gericht op vergemakkelijken en bevorderen snelle erkenning (geen wettelijke basis)</a:t>
            </a:r>
          </a:p>
          <a:p>
            <a:r>
              <a:rPr lang="nl-BE" sz="2800" dirty="0"/>
              <a:t>Indien de wettelijke voorwaarden vervuld zijn kan de ABS zijn ambt niet weigeren (passieve rol)</a:t>
            </a:r>
          </a:p>
          <a:p>
            <a:r>
              <a:rPr lang="nl-BE" sz="2800" dirty="0"/>
              <a:t>Prioriteit voor parketten?</a:t>
            </a:r>
          </a:p>
        </p:txBody>
      </p:sp>
    </p:spTree>
    <p:extLst>
      <p:ext uri="{BB962C8B-B14F-4D97-AF65-F5344CB8AC3E}">
        <p14:creationId xmlns:p14="http://schemas.microsoft.com/office/powerpoint/2010/main" val="317424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678657" y="2415322"/>
            <a:ext cx="2588798" cy="2399869"/>
          </a:xfrm>
        </p:spPr>
        <p:txBody>
          <a:bodyPr>
            <a:normAutofit/>
          </a:bodyPr>
          <a:lstStyle/>
          <a:p>
            <a:r>
              <a:rPr lang="nl-BE" sz="3500" dirty="0">
                <a:solidFill>
                  <a:srgbClr val="FFFFFF"/>
                </a:solidFill>
              </a:rPr>
              <a:t>Wetgever in actie</a:t>
            </a:r>
          </a:p>
        </p:txBody>
      </p:sp>
      <p:sp>
        <p:nvSpPr>
          <p:cNvPr id="4" name="Tijdelijke aanduiding voor dianummer 3">
            <a:extLst>
              <a:ext uri="{FF2B5EF4-FFF2-40B4-BE49-F238E27FC236}">
                <a16:creationId xmlns:a16="http://schemas.microsoft.com/office/drawing/2014/main" id="{4022769B-03FE-40B4-B6AC-6F48ECDE087C}"/>
              </a:ext>
            </a:extLst>
          </p:cNvPr>
          <p:cNvSpPr>
            <a:spLocks noGrp="1"/>
          </p:cNvSpPr>
          <p:nvPr>
            <p:ph type="sldNum" sz="quarter" idx="12"/>
          </p:nvPr>
        </p:nvSpPr>
        <p:spPr>
          <a:xfrm>
            <a:off x="7852410" y="320040"/>
            <a:ext cx="685800" cy="320040"/>
          </a:xfrm>
        </p:spPr>
        <p:txBody>
          <a:bodyPr>
            <a:normAutofit/>
          </a:bodyPr>
          <a:lstStyle/>
          <a:p>
            <a:pPr>
              <a:spcAft>
                <a:spcPts val="600"/>
              </a:spcAft>
            </a:pPr>
            <a:fld id="{C6D7928D-6047-469F-AF4A-FC4D11DB19F9}" type="slidenum">
              <a:rPr lang="nl-BE" sz="1000">
                <a:solidFill>
                  <a:schemeClr val="tx1">
                    <a:lumMod val="50000"/>
                    <a:lumOff val="50000"/>
                  </a:schemeClr>
                </a:solidFill>
              </a:rPr>
              <a:pPr>
                <a:spcAft>
                  <a:spcPts val="600"/>
                </a:spcAft>
              </a:pPr>
              <a:t>11</a:t>
            </a:fld>
            <a:endParaRPr lang="nl-BE" sz="1000">
              <a:solidFill>
                <a:schemeClr val="tx1">
                  <a:lumMod val="50000"/>
                  <a:lumOff val="50000"/>
                </a:schemeClr>
              </a:solidFill>
            </a:endParaRPr>
          </a:p>
        </p:txBody>
      </p:sp>
      <p:sp>
        <p:nvSpPr>
          <p:cNvPr id="3" name="Tijdelijke aanduiding voor inhoud 2"/>
          <p:cNvSpPr>
            <a:spLocks noGrp="1"/>
          </p:cNvSpPr>
          <p:nvPr>
            <p:ph idx="1"/>
          </p:nvPr>
        </p:nvSpPr>
        <p:spPr>
          <a:xfrm>
            <a:off x="3840480" y="804672"/>
            <a:ext cx="4711446" cy="5248656"/>
          </a:xfrm>
        </p:spPr>
        <p:txBody>
          <a:bodyPr anchor="ctr">
            <a:normAutofit/>
          </a:bodyPr>
          <a:lstStyle/>
          <a:p>
            <a:pPr>
              <a:lnSpc>
                <a:spcPct val="90000"/>
              </a:lnSpc>
            </a:pPr>
            <a:r>
              <a:rPr lang="nl-NL" sz="2800" dirty="0"/>
              <a:t>Strijd tegen fraude opgevoerd: verstrenging gezinshereniging (2011) en wetgeving-schijn wettelijke samenwoning (2013)</a:t>
            </a:r>
          </a:p>
          <a:p>
            <a:pPr>
              <a:lnSpc>
                <a:spcPct val="90000"/>
              </a:lnSpc>
            </a:pPr>
            <a:r>
              <a:rPr lang="nl-BE" sz="2800" dirty="0"/>
              <a:t>Wet 19/9/2017 frauduleuze erkenning (BS 4/10/2017, inwerkingtreding 1/4/2018)</a:t>
            </a:r>
          </a:p>
          <a:p>
            <a:pPr>
              <a:lnSpc>
                <a:spcPct val="90000"/>
              </a:lnSpc>
            </a:pPr>
            <a:r>
              <a:rPr lang="nl-BE" sz="2800" dirty="0"/>
              <a:t>Omzendbrief 21/3/2018 (BS 26/3/2018</a:t>
            </a:r>
            <a:r>
              <a:rPr lang="nl-BE" sz="2000" dirty="0"/>
              <a:t>)</a:t>
            </a:r>
          </a:p>
          <a:p>
            <a:pPr>
              <a:lnSpc>
                <a:spcPct val="90000"/>
              </a:lnSpc>
            </a:pPr>
            <a:endParaRPr lang="nl-NL" sz="1700" dirty="0"/>
          </a:p>
          <a:p>
            <a:pPr>
              <a:lnSpc>
                <a:spcPct val="90000"/>
              </a:lnSpc>
            </a:pPr>
            <a:endParaRPr lang="nl-BE" sz="1700" dirty="0"/>
          </a:p>
        </p:txBody>
      </p:sp>
    </p:spTree>
    <p:extLst>
      <p:ext uri="{BB962C8B-B14F-4D97-AF65-F5344CB8AC3E}">
        <p14:creationId xmlns:p14="http://schemas.microsoft.com/office/powerpoint/2010/main" val="924940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678657" y="2415322"/>
            <a:ext cx="2588798" cy="2399869"/>
          </a:xfrm>
        </p:spPr>
        <p:txBody>
          <a:bodyPr vert="horz" lIns="91440" tIns="45720" rIns="91440" bIns="45720" rtlCol="0" anchor="ctr">
            <a:normAutofit/>
          </a:bodyPr>
          <a:lstStyle/>
          <a:p>
            <a:pPr>
              <a:lnSpc>
                <a:spcPct val="90000"/>
              </a:lnSpc>
            </a:pPr>
            <a:r>
              <a:rPr lang="en-US" sz="3500" kern="1200">
                <a:solidFill>
                  <a:srgbClr val="FFFFFF"/>
                </a:solidFill>
                <a:latin typeface="+mj-lt"/>
                <a:ea typeface="+mj-ea"/>
                <a:cs typeface="+mj-cs"/>
              </a:rPr>
              <a:t>In een notendop</a:t>
            </a:r>
          </a:p>
        </p:txBody>
      </p:sp>
      <p:sp>
        <p:nvSpPr>
          <p:cNvPr id="4" name="Tijdelijke aanduiding voor dianummer 3">
            <a:extLst>
              <a:ext uri="{FF2B5EF4-FFF2-40B4-BE49-F238E27FC236}">
                <a16:creationId xmlns:a16="http://schemas.microsoft.com/office/drawing/2014/main" id="{7D7ADBE1-C75F-4182-A0B1-1C1C75A177B4}"/>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a:spcAft>
                <a:spcPts val="600"/>
              </a:spcAft>
            </a:pPr>
            <a:fld id="{C6D7928D-6047-469F-AF4A-FC4D11DB19F9}" type="slidenum">
              <a:rPr lang="en-US" sz="1000">
                <a:solidFill>
                  <a:schemeClr val="tx1">
                    <a:lumMod val="50000"/>
                    <a:lumOff val="50000"/>
                  </a:schemeClr>
                </a:solidFill>
              </a:rPr>
              <a:pPr>
                <a:spcAft>
                  <a:spcPts val="600"/>
                </a:spcAft>
              </a:pPr>
              <a:t>12</a:t>
            </a:fld>
            <a:endParaRPr lang="en-US" sz="1000">
              <a:solidFill>
                <a:schemeClr val="tx1">
                  <a:lumMod val="50000"/>
                  <a:lumOff val="50000"/>
                </a:schemeClr>
              </a:solidFill>
            </a:endParaRPr>
          </a:p>
        </p:txBody>
      </p:sp>
      <p:sp>
        <p:nvSpPr>
          <p:cNvPr id="3" name="Tekstvak 2"/>
          <p:cNvSpPr txBox="1"/>
          <p:nvPr/>
        </p:nvSpPr>
        <p:spPr>
          <a:xfrm>
            <a:off x="3840480" y="804672"/>
            <a:ext cx="4711446" cy="5248656"/>
          </a:xfrm>
          <a:prstGeom prst="rect">
            <a:avLst/>
          </a:prstGeom>
        </p:spPr>
        <p:txBody>
          <a:bodyPr vert="horz" lIns="91440" tIns="45720" rIns="91440" bIns="45720" rtlCol="0" anchor="ctr">
            <a:noAutofit/>
          </a:bodyPr>
          <a:lstStyle/>
          <a:p>
            <a:pPr marL="800100" lvl="1" indent="-228600">
              <a:lnSpc>
                <a:spcPct val="90000"/>
              </a:lnSpc>
              <a:spcAft>
                <a:spcPts val="600"/>
              </a:spcAft>
              <a:buFont typeface="Arial" panose="020B0604020202020204" pitchFamily="34" charset="0"/>
              <a:buChar char="•"/>
            </a:pPr>
            <a:r>
              <a:rPr lang="nl-BE" sz="2800" dirty="0"/>
              <a:t>Geen erkenningen meer bij een notaris &amp; inperking bevoegde ABS</a:t>
            </a:r>
          </a:p>
          <a:p>
            <a:pPr marL="800100" lvl="1" indent="-228600">
              <a:lnSpc>
                <a:spcPct val="90000"/>
              </a:lnSpc>
              <a:spcAft>
                <a:spcPts val="600"/>
              </a:spcAft>
              <a:buFont typeface="Arial" panose="020B0604020202020204" pitchFamily="34" charset="0"/>
              <a:buChar char="•"/>
            </a:pPr>
            <a:r>
              <a:rPr lang="nl-BE" sz="2800" dirty="0"/>
              <a:t>Wettelijk bepaalde documenten</a:t>
            </a:r>
          </a:p>
          <a:p>
            <a:pPr marL="800100" lvl="1" indent="-228600">
              <a:lnSpc>
                <a:spcPct val="90000"/>
              </a:lnSpc>
              <a:spcAft>
                <a:spcPts val="600"/>
              </a:spcAft>
              <a:buFont typeface="Arial" panose="020B0604020202020204" pitchFamily="34" charset="0"/>
              <a:buChar char="•"/>
            </a:pPr>
            <a:r>
              <a:rPr lang="nl-BE" sz="2800" dirty="0"/>
              <a:t>Definitie frauduleuze erkenning</a:t>
            </a:r>
          </a:p>
          <a:p>
            <a:pPr marL="800100" lvl="1" indent="-228600">
              <a:lnSpc>
                <a:spcPct val="90000"/>
              </a:lnSpc>
              <a:spcAft>
                <a:spcPts val="600"/>
              </a:spcAft>
              <a:buFont typeface="Arial" panose="020B0604020202020204" pitchFamily="34" charset="0"/>
              <a:buChar char="•"/>
            </a:pPr>
            <a:r>
              <a:rPr lang="nl-BE" sz="2800" dirty="0"/>
              <a:t>Mogelijkheid tot preventief uitstel en weigering </a:t>
            </a:r>
          </a:p>
          <a:p>
            <a:pPr marL="800100" lvl="1" indent="-228600">
              <a:lnSpc>
                <a:spcPct val="90000"/>
              </a:lnSpc>
              <a:spcAft>
                <a:spcPts val="600"/>
              </a:spcAft>
              <a:buFont typeface="Arial" panose="020B0604020202020204" pitchFamily="34" charset="0"/>
              <a:buChar char="•"/>
            </a:pPr>
            <a:r>
              <a:rPr lang="nl-BE" sz="2800" dirty="0"/>
              <a:t>Post factum mogelijkheid vorderen nietigheid</a:t>
            </a:r>
          </a:p>
          <a:p>
            <a:pPr marL="800100" lvl="1" indent="-228600">
              <a:lnSpc>
                <a:spcPct val="90000"/>
              </a:lnSpc>
              <a:spcAft>
                <a:spcPts val="600"/>
              </a:spcAft>
              <a:buFont typeface="Arial" panose="020B0604020202020204" pitchFamily="34" charset="0"/>
              <a:buChar char="•"/>
            </a:pPr>
            <a:r>
              <a:rPr lang="nl-BE" sz="2800" dirty="0"/>
              <a:t>Strafbaarheidsstelling &amp; strafrechter bevoegd uitspreken nietigheid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678657" y="2415322"/>
            <a:ext cx="2588798" cy="2399869"/>
          </a:xfrm>
        </p:spPr>
        <p:txBody>
          <a:bodyPr vert="horz" lIns="91440" tIns="45720" rIns="91440" bIns="45720" rtlCol="0" anchor="ctr">
            <a:normAutofit/>
          </a:bodyPr>
          <a:lstStyle/>
          <a:p>
            <a:pPr>
              <a:lnSpc>
                <a:spcPct val="90000"/>
              </a:lnSpc>
            </a:pPr>
            <a:r>
              <a:rPr lang="en-US" sz="3500" kern="1200" dirty="0" err="1">
                <a:solidFill>
                  <a:srgbClr val="FFFFFF"/>
                </a:solidFill>
                <a:latin typeface="+mj-lt"/>
                <a:ea typeface="+mj-ea"/>
                <a:cs typeface="+mj-cs"/>
              </a:rPr>
              <a:t>Bevoegde</a:t>
            </a:r>
            <a:r>
              <a:rPr lang="en-US" sz="3500" kern="1200" dirty="0">
                <a:solidFill>
                  <a:srgbClr val="FFFFFF"/>
                </a:solidFill>
                <a:latin typeface="+mj-lt"/>
                <a:ea typeface="+mj-ea"/>
                <a:cs typeface="+mj-cs"/>
              </a:rPr>
              <a:t> ABS</a:t>
            </a:r>
          </a:p>
        </p:txBody>
      </p:sp>
      <p:sp>
        <p:nvSpPr>
          <p:cNvPr id="4" name="Tijdelijke aanduiding voor dianummer 3">
            <a:extLst>
              <a:ext uri="{FF2B5EF4-FFF2-40B4-BE49-F238E27FC236}">
                <a16:creationId xmlns:a16="http://schemas.microsoft.com/office/drawing/2014/main" id="{0930AAF6-EA8D-4D5C-A8E3-22F848D6AE01}"/>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a:spcAft>
                <a:spcPts val="600"/>
              </a:spcAft>
            </a:pPr>
            <a:fld id="{C6D7928D-6047-469F-AF4A-FC4D11DB19F9}" type="slidenum">
              <a:rPr lang="en-US" sz="1000">
                <a:solidFill>
                  <a:schemeClr val="tx1">
                    <a:lumMod val="50000"/>
                    <a:lumOff val="50000"/>
                  </a:schemeClr>
                </a:solidFill>
              </a:rPr>
              <a:pPr>
                <a:spcAft>
                  <a:spcPts val="600"/>
                </a:spcAft>
              </a:pPr>
              <a:t>13</a:t>
            </a:fld>
            <a:endParaRPr lang="en-US" sz="1000">
              <a:solidFill>
                <a:schemeClr val="tx1">
                  <a:lumMod val="50000"/>
                  <a:lumOff val="50000"/>
                </a:schemeClr>
              </a:solidFill>
            </a:endParaRPr>
          </a:p>
        </p:txBody>
      </p:sp>
      <p:sp>
        <p:nvSpPr>
          <p:cNvPr id="3" name="Tekstvak 2"/>
          <p:cNvSpPr txBox="1"/>
          <p:nvPr/>
        </p:nvSpPr>
        <p:spPr>
          <a:xfrm>
            <a:off x="3840480" y="804672"/>
            <a:ext cx="4711446" cy="5248656"/>
          </a:xfrm>
          <a:prstGeom prst="rect">
            <a:avLst/>
          </a:prstGeom>
        </p:spPr>
        <p:txBody>
          <a:bodyPr vert="horz" lIns="91440" tIns="45720" rIns="91440" bIns="45720" rtlCol="0" anchor="ctr">
            <a:normAutofit/>
          </a:bodyPr>
          <a:lstStyle/>
          <a:p>
            <a:pPr marL="800100" lvl="1" indent="-228600">
              <a:lnSpc>
                <a:spcPct val="90000"/>
              </a:lnSpc>
              <a:spcAft>
                <a:spcPts val="600"/>
              </a:spcAft>
              <a:buFont typeface="Arial" panose="020B0604020202020204" pitchFamily="34" charset="0"/>
              <a:buChar char="•"/>
            </a:pPr>
            <a:r>
              <a:rPr lang="nl-BE" sz="2800" dirty="0"/>
              <a:t>Gemeente van inschrijving van </a:t>
            </a:r>
            <a:r>
              <a:rPr lang="nl-BE" sz="2800" dirty="0" err="1"/>
              <a:t>erkenner</a:t>
            </a:r>
            <a:r>
              <a:rPr lang="nl-BE" sz="2800" dirty="0"/>
              <a:t>, persoon die voorafgaande toestemming moet geven (doorgaans moeder) of kind </a:t>
            </a:r>
          </a:p>
          <a:p>
            <a:pPr marL="800100" lvl="1" indent="-228600">
              <a:lnSpc>
                <a:spcPct val="90000"/>
              </a:lnSpc>
              <a:spcAft>
                <a:spcPts val="600"/>
              </a:spcAft>
              <a:buFont typeface="Arial" panose="020B0604020202020204" pitchFamily="34" charset="0"/>
              <a:buChar char="•"/>
            </a:pPr>
            <a:r>
              <a:rPr lang="nl-BE" sz="2800" dirty="0"/>
              <a:t>Gemeente van de plaats van geboorte kind</a:t>
            </a:r>
          </a:p>
        </p:txBody>
      </p:sp>
    </p:spTree>
    <p:extLst>
      <p:ext uri="{BB962C8B-B14F-4D97-AF65-F5344CB8AC3E}">
        <p14:creationId xmlns:p14="http://schemas.microsoft.com/office/powerpoint/2010/main" val="1612151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678657" y="2415322"/>
            <a:ext cx="2588798" cy="2399869"/>
          </a:xfrm>
        </p:spPr>
        <p:txBody>
          <a:bodyPr vert="horz" lIns="91440" tIns="45720" rIns="91440" bIns="45720" rtlCol="0" anchor="ctr">
            <a:normAutofit/>
          </a:bodyPr>
          <a:lstStyle/>
          <a:p>
            <a:pPr>
              <a:lnSpc>
                <a:spcPct val="90000"/>
              </a:lnSpc>
            </a:pPr>
            <a:r>
              <a:rPr lang="en-US" sz="3500" kern="1200">
                <a:solidFill>
                  <a:srgbClr val="FFFFFF"/>
                </a:solidFill>
                <a:latin typeface="+mj-lt"/>
                <a:ea typeface="+mj-ea"/>
                <a:cs typeface="+mj-cs"/>
              </a:rPr>
              <a:t>Wettelijk bepaalde documenten</a:t>
            </a:r>
          </a:p>
        </p:txBody>
      </p:sp>
      <p:sp>
        <p:nvSpPr>
          <p:cNvPr id="4" name="Tijdelijke aanduiding voor dianummer 3">
            <a:extLst>
              <a:ext uri="{FF2B5EF4-FFF2-40B4-BE49-F238E27FC236}">
                <a16:creationId xmlns:a16="http://schemas.microsoft.com/office/drawing/2014/main" id="{E426E740-4D8A-41F5-A310-50972A931807}"/>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a:spcAft>
                <a:spcPts val="600"/>
              </a:spcAft>
            </a:pPr>
            <a:fld id="{C6D7928D-6047-469F-AF4A-FC4D11DB19F9}" type="slidenum">
              <a:rPr lang="en-US" sz="1000">
                <a:solidFill>
                  <a:schemeClr val="tx1">
                    <a:lumMod val="50000"/>
                    <a:lumOff val="50000"/>
                  </a:schemeClr>
                </a:solidFill>
              </a:rPr>
              <a:pPr>
                <a:spcAft>
                  <a:spcPts val="600"/>
                </a:spcAft>
              </a:pPr>
              <a:t>14</a:t>
            </a:fld>
            <a:endParaRPr lang="en-US" sz="1000">
              <a:solidFill>
                <a:schemeClr val="tx1">
                  <a:lumMod val="50000"/>
                  <a:lumOff val="50000"/>
                </a:schemeClr>
              </a:solidFill>
            </a:endParaRPr>
          </a:p>
        </p:txBody>
      </p:sp>
      <p:sp>
        <p:nvSpPr>
          <p:cNvPr id="3" name="Tekstvak 2"/>
          <p:cNvSpPr txBox="1"/>
          <p:nvPr/>
        </p:nvSpPr>
        <p:spPr>
          <a:xfrm>
            <a:off x="3840480" y="320040"/>
            <a:ext cx="4711446" cy="6421328"/>
          </a:xfrm>
          <a:prstGeom prst="rect">
            <a:avLst/>
          </a:prstGeom>
        </p:spPr>
        <p:txBody>
          <a:bodyPr vert="horz" lIns="91440" tIns="45720" rIns="91440" bIns="45720" rtlCol="0" anchor="ctr">
            <a:normAutofit/>
          </a:bodyPr>
          <a:lstStyle/>
          <a:p>
            <a:pPr marL="800100" lvl="1" indent="-228600">
              <a:lnSpc>
                <a:spcPct val="90000"/>
              </a:lnSpc>
              <a:spcAft>
                <a:spcPts val="600"/>
              </a:spcAft>
              <a:buFont typeface="Arial" panose="020B0604020202020204" pitchFamily="34" charset="0"/>
              <a:buChar char="•"/>
            </a:pPr>
            <a:r>
              <a:rPr lang="nl-BE" dirty="0"/>
              <a:t>Geboorteakte kind</a:t>
            </a:r>
          </a:p>
          <a:p>
            <a:pPr marL="800100" lvl="1" indent="-228600">
              <a:lnSpc>
                <a:spcPct val="90000"/>
              </a:lnSpc>
              <a:spcAft>
                <a:spcPts val="600"/>
              </a:spcAft>
              <a:buFont typeface="Arial" panose="020B0604020202020204" pitchFamily="34" charset="0"/>
              <a:buChar char="•"/>
            </a:pPr>
            <a:r>
              <a:rPr lang="nl-BE" dirty="0"/>
              <a:t>Bewijs identiteit en bewijs nationaliteit </a:t>
            </a:r>
            <a:r>
              <a:rPr lang="nl-BE" dirty="0" err="1"/>
              <a:t>erkenner</a:t>
            </a:r>
            <a:r>
              <a:rPr lang="nl-BE" dirty="0"/>
              <a:t> &amp; ouder ten aanzien van wie de afstamming vaststaat</a:t>
            </a:r>
          </a:p>
          <a:p>
            <a:pPr marL="800100" lvl="1" indent="-228600">
              <a:lnSpc>
                <a:spcPct val="90000"/>
              </a:lnSpc>
              <a:spcAft>
                <a:spcPts val="600"/>
              </a:spcAft>
              <a:buFont typeface="Arial" panose="020B0604020202020204" pitchFamily="34" charset="0"/>
              <a:buChar char="•"/>
            </a:pPr>
            <a:r>
              <a:rPr lang="nl-BE" dirty="0"/>
              <a:t>Bewijs woonst </a:t>
            </a:r>
            <a:r>
              <a:rPr lang="nl-BE" dirty="0" err="1"/>
              <a:t>erkenner</a:t>
            </a:r>
            <a:r>
              <a:rPr lang="nl-BE" dirty="0"/>
              <a:t>, persoon die voorafgaande toestemming moet geven of kind</a:t>
            </a:r>
          </a:p>
          <a:p>
            <a:pPr marL="800100" lvl="1" indent="-228600">
              <a:lnSpc>
                <a:spcPct val="90000"/>
              </a:lnSpc>
              <a:spcAft>
                <a:spcPts val="600"/>
              </a:spcAft>
              <a:buFont typeface="Arial" panose="020B0604020202020204" pitchFamily="34" charset="0"/>
              <a:buChar char="•"/>
            </a:pPr>
            <a:r>
              <a:rPr lang="nl-BE" dirty="0"/>
              <a:t>Bewijs ongehuwde staat of ontbinding/nietigverklaring huwelijk </a:t>
            </a:r>
            <a:r>
              <a:rPr lang="nl-BE" dirty="0" err="1"/>
              <a:t>erkenner</a:t>
            </a:r>
            <a:r>
              <a:rPr lang="nl-BE" dirty="0"/>
              <a:t> indien toepasselijk recht (art. 62 WIPR) bepaalt dat een gehuwde persoon geen kind kan erkennen bij een andere persoon dan </a:t>
            </a:r>
            <a:r>
              <a:rPr lang="nl-BE" dirty="0" err="1"/>
              <a:t>echtgeno</a:t>
            </a:r>
            <a:r>
              <a:rPr lang="nl-BE" dirty="0"/>
              <a:t>(o)t(e)</a:t>
            </a:r>
          </a:p>
          <a:p>
            <a:pPr marL="800100" lvl="1" indent="-228600">
              <a:lnSpc>
                <a:spcPct val="90000"/>
              </a:lnSpc>
              <a:spcAft>
                <a:spcPts val="600"/>
              </a:spcAft>
              <a:buFont typeface="Arial" panose="020B0604020202020204" pitchFamily="34" charset="0"/>
              <a:buChar char="•"/>
            </a:pPr>
            <a:r>
              <a:rPr lang="nl-BE" dirty="0"/>
              <a:t>Bewijs ongehuwde staat of ontbinding/nietigverklaring huwelijk moeder bij erkenning voor geboorte of in akte van geboorte</a:t>
            </a:r>
          </a:p>
          <a:p>
            <a:pPr marL="800100" lvl="1" indent="-228600">
              <a:lnSpc>
                <a:spcPct val="90000"/>
              </a:lnSpc>
              <a:spcAft>
                <a:spcPts val="600"/>
              </a:spcAft>
              <a:buFont typeface="Arial" panose="020B0604020202020204" pitchFamily="34" charset="0"/>
              <a:buChar char="•"/>
            </a:pPr>
            <a:r>
              <a:rPr lang="nl-BE" dirty="0"/>
              <a:t>Evt. authentieke toestemmingsakte</a:t>
            </a:r>
          </a:p>
          <a:p>
            <a:pPr marL="800100" lvl="1" indent="-228600">
              <a:lnSpc>
                <a:spcPct val="90000"/>
              </a:lnSpc>
              <a:spcAft>
                <a:spcPts val="600"/>
              </a:spcAft>
              <a:buFont typeface="Arial" panose="020B0604020202020204" pitchFamily="34" charset="0"/>
              <a:buChar char="•"/>
            </a:pPr>
            <a:r>
              <a:rPr lang="nl-BE" dirty="0"/>
              <a:t>Bij erkenning voor geboorte attest zwangerschap</a:t>
            </a:r>
          </a:p>
          <a:p>
            <a:pPr marL="800100" lvl="1" indent="-228600">
              <a:lnSpc>
                <a:spcPct val="90000"/>
              </a:lnSpc>
              <a:spcAft>
                <a:spcPts val="600"/>
              </a:spcAft>
              <a:buFont typeface="Arial" panose="020B0604020202020204" pitchFamily="34" charset="0"/>
              <a:buChar char="•"/>
            </a:pPr>
            <a:r>
              <a:rPr lang="nl-BE" dirty="0"/>
              <a:t>Ieder ander authentiek stuk</a:t>
            </a:r>
          </a:p>
          <a:p>
            <a:pPr marL="800100" lvl="1" indent="-228600">
              <a:lnSpc>
                <a:spcPct val="90000"/>
              </a:lnSpc>
              <a:spcAft>
                <a:spcPts val="600"/>
              </a:spcAft>
              <a:buFont typeface="Arial" panose="020B0604020202020204" pitchFamily="34" charset="0"/>
              <a:buChar char="•"/>
            </a:pPr>
            <a:endParaRPr lang="en-US" sz="1400" dirty="0"/>
          </a:p>
        </p:txBody>
      </p:sp>
      <p:sp>
        <p:nvSpPr>
          <p:cNvPr id="5" name="Tekstvak 4">
            <a:extLst>
              <a:ext uri="{FF2B5EF4-FFF2-40B4-BE49-F238E27FC236}">
                <a16:creationId xmlns:a16="http://schemas.microsoft.com/office/drawing/2014/main" id="{01773B87-6B8C-44D6-8EFB-E6A3B069D2FA}"/>
              </a:ext>
            </a:extLst>
          </p:cNvPr>
          <p:cNvSpPr txBox="1"/>
          <p:nvPr/>
        </p:nvSpPr>
        <p:spPr>
          <a:xfrm>
            <a:off x="840582" y="5518150"/>
            <a:ext cx="3132536" cy="461665"/>
          </a:xfrm>
          <a:prstGeom prst="rect">
            <a:avLst/>
          </a:prstGeom>
          <a:noFill/>
        </p:spPr>
        <p:txBody>
          <a:bodyPr wrap="square" rtlCol="0">
            <a:spAutoFit/>
          </a:bodyPr>
          <a:lstStyle/>
          <a:p>
            <a:r>
              <a:rPr lang="nl-BE" sz="2400" dirty="0"/>
              <a:t>ABS vraagt zelf op !</a:t>
            </a:r>
          </a:p>
        </p:txBody>
      </p:sp>
    </p:spTree>
    <p:extLst>
      <p:ext uri="{BB962C8B-B14F-4D97-AF65-F5344CB8AC3E}">
        <p14:creationId xmlns:p14="http://schemas.microsoft.com/office/powerpoint/2010/main" val="3786913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678657" y="2415322"/>
            <a:ext cx="2588798" cy="2399869"/>
          </a:xfrm>
        </p:spPr>
        <p:txBody>
          <a:bodyPr vert="horz" lIns="91440" tIns="45720" rIns="91440" bIns="45720" rtlCol="0" anchor="ctr">
            <a:normAutofit/>
          </a:bodyPr>
          <a:lstStyle/>
          <a:p>
            <a:pPr>
              <a:lnSpc>
                <a:spcPct val="90000"/>
              </a:lnSpc>
            </a:pPr>
            <a:r>
              <a:rPr lang="en-US" sz="3500" kern="1200">
                <a:solidFill>
                  <a:srgbClr val="FFFFFF"/>
                </a:solidFill>
                <a:latin typeface="+mj-lt"/>
                <a:ea typeface="+mj-ea"/>
                <a:cs typeface="+mj-cs"/>
              </a:rPr>
              <a:t>Definitie frauduleuze erkenning</a:t>
            </a:r>
          </a:p>
        </p:txBody>
      </p:sp>
      <p:sp>
        <p:nvSpPr>
          <p:cNvPr id="4" name="Tijdelijke aanduiding voor dianummer 3">
            <a:extLst>
              <a:ext uri="{FF2B5EF4-FFF2-40B4-BE49-F238E27FC236}">
                <a16:creationId xmlns:a16="http://schemas.microsoft.com/office/drawing/2014/main" id="{6DCCD6B5-020F-4F8B-B3C6-D21346D3E5F8}"/>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a:spcAft>
                <a:spcPts val="600"/>
              </a:spcAft>
            </a:pPr>
            <a:fld id="{C6D7928D-6047-469F-AF4A-FC4D11DB19F9}" type="slidenum">
              <a:rPr lang="en-US" sz="1000">
                <a:solidFill>
                  <a:schemeClr val="tx1">
                    <a:lumMod val="50000"/>
                    <a:lumOff val="50000"/>
                  </a:schemeClr>
                </a:solidFill>
              </a:rPr>
              <a:pPr>
                <a:spcAft>
                  <a:spcPts val="600"/>
                </a:spcAft>
              </a:pPr>
              <a:t>15</a:t>
            </a:fld>
            <a:endParaRPr lang="en-US" sz="1000">
              <a:solidFill>
                <a:schemeClr val="tx1">
                  <a:lumMod val="50000"/>
                  <a:lumOff val="50000"/>
                </a:schemeClr>
              </a:solidFill>
            </a:endParaRPr>
          </a:p>
        </p:txBody>
      </p:sp>
      <p:sp>
        <p:nvSpPr>
          <p:cNvPr id="3" name="Tekstvak 2"/>
          <p:cNvSpPr txBox="1"/>
          <p:nvPr/>
        </p:nvSpPr>
        <p:spPr>
          <a:xfrm>
            <a:off x="3840480" y="376238"/>
            <a:ext cx="4940378" cy="6365130"/>
          </a:xfrm>
          <a:prstGeom prst="rect">
            <a:avLst/>
          </a:prstGeom>
        </p:spPr>
        <p:txBody>
          <a:bodyPr vert="horz" lIns="91440" tIns="45720" rIns="91440" bIns="45720" rtlCol="0" anchor="ctr">
            <a:normAutofit/>
          </a:bodyPr>
          <a:lstStyle/>
          <a:p>
            <a:pPr marL="800100" lvl="1" indent="-228600">
              <a:lnSpc>
                <a:spcPct val="90000"/>
              </a:lnSpc>
              <a:spcAft>
                <a:spcPts val="600"/>
              </a:spcAft>
              <a:buFont typeface="Arial" panose="020B0604020202020204" pitchFamily="34" charset="0"/>
              <a:buChar char="•"/>
            </a:pPr>
            <a:r>
              <a:rPr lang="nl-BE" sz="2400" dirty="0"/>
              <a:t>Geen afstammingsband tussen kind en </a:t>
            </a:r>
            <a:r>
              <a:rPr lang="nl-BE" sz="2400" dirty="0" err="1"/>
              <a:t>erkenner</a:t>
            </a:r>
            <a:r>
              <a:rPr lang="nl-BE" sz="2400" dirty="0"/>
              <a:t> wanneer uit een geheel van omstandigheden blijkt dat de intentie van de </a:t>
            </a:r>
            <a:r>
              <a:rPr lang="nl-BE" sz="2400" dirty="0" err="1"/>
              <a:t>erkenner</a:t>
            </a:r>
            <a:r>
              <a:rPr lang="nl-BE" sz="2400" dirty="0"/>
              <a:t>, kennelijk enkel gericht is op het voor zichzelf, voor het kind of voor de persoon die zijn voorafgaande toestemming voor de erkenning moet geven, bekomen van een verblijfsrechtelijk voordeel dat verbonden is aan de vaststelling van een afstammingsband</a:t>
            </a:r>
          </a:p>
          <a:p>
            <a:pPr marL="800100" lvl="1" indent="-228600">
              <a:lnSpc>
                <a:spcPct val="90000"/>
              </a:lnSpc>
              <a:spcAft>
                <a:spcPts val="600"/>
              </a:spcAft>
              <a:buFont typeface="Arial" panose="020B0604020202020204" pitchFamily="34" charset="0"/>
              <a:buChar char="•"/>
            </a:pPr>
            <a:r>
              <a:rPr lang="nl-BE" sz="2400" dirty="0"/>
              <a:t>Wet van politie: definitie toe te passen bij beoordeling buitenlandse erkenningen</a:t>
            </a:r>
          </a:p>
          <a:p>
            <a:pPr marL="800100" lvl="1" indent="-228600">
              <a:lnSpc>
                <a:spcPct val="90000"/>
              </a:lnSpc>
              <a:spcAft>
                <a:spcPts val="600"/>
              </a:spcAft>
              <a:buFont typeface="Arial" panose="020B0604020202020204" pitchFamily="34" charset="0"/>
              <a:buChar char="•"/>
            </a:pPr>
            <a:r>
              <a:rPr lang="nl-BE" sz="2400" b="1" dirty="0"/>
              <a:t>ABS actieve en preventieve rol</a:t>
            </a:r>
            <a:endParaRPr lang="nl-BE" sz="2400" dirty="0"/>
          </a:p>
        </p:txBody>
      </p:sp>
    </p:spTree>
    <p:extLst>
      <p:ext uri="{BB962C8B-B14F-4D97-AF65-F5344CB8AC3E}">
        <p14:creationId xmlns:p14="http://schemas.microsoft.com/office/powerpoint/2010/main" val="688121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678657" y="2415322"/>
            <a:ext cx="2588798" cy="2399869"/>
          </a:xfrm>
        </p:spPr>
        <p:txBody>
          <a:bodyPr vert="horz" lIns="91440" tIns="45720" rIns="91440" bIns="45720" rtlCol="0" anchor="ctr">
            <a:normAutofit/>
          </a:bodyPr>
          <a:lstStyle/>
          <a:p>
            <a:pPr>
              <a:lnSpc>
                <a:spcPct val="90000"/>
              </a:lnSpc>
            </a:pPr>
            <a:r>
              <a:rPr lang="en-US" sz="3500" kern="1200" dirty="0" err="1">
                <a:solidFill>
                  <a:srgbClr val="FFFFFF"/>
                </a:solidFill>
                <a:latin typeface="+mj-lt"/>
                <a:ea typeface="+mj-ea"/>
                <a:cs typeface="+mj-cs"/>
              </a:rPr>
              <a:t>Indicatoren</a:t>
            </a:r>
            <a:endParaRPr lang="en-US" sz="3500" kern="1200" dirty="0">
              <a:solidFill>
                <a:srgbClr val="FFFFFF"/>
              </a:solidFill>
              <a:latin typeface="+mj-lt"/>
              <a:ea typeface="+mj-ea"/>
              <a:cs typeface="+mj-cs"/>
            </a:endParaRPr>
          </a:p>
        </p:txBody>
      </p:sp>
      <p:sp>
        <p:nvSpPr>
          <p:cNvPr id="4" name="Tijdelijke aanduiding voor dianummer 3">
            <a:extLst>
              <a:ext uri="{FF2B5EF4-FFF2-40B4-BE49-F238E27FC236}">
                <a16:creationId xmlns:a16="http://schemas.microsoft.com/office/drawing/2014/main" id="{55615B73-84F1-4C44-ABF4-B0B03868A7BA}"/>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a:spcAft>
                <a:spcPts val="600"/>
              </a:spcAft>
            </a:pPr>
            <a:fld id="{C6D7928D-6047-469F-AF4A-FC4D11DB19F9}" type="slidenum">
              <a:rPr lang="en-US" sz="1000">
                <a:solidFill>
                  <a:schemeClr val="tx1">
                    <a:lumMod val="50000"/>
                    <a:lumOff val="50000"/>
                  </a:schemeClr>
                </a:solidFill>
              </a:rPr>
              <a:pPr>
                <a:spcAft>
                  <a:spcPts val="600"/>
                </a:spcAft>
              </a:pPr>
              <a:t>16</a:t>
            </a:fld>
            <a:endParaRPr lang="en-US" sz="1000">
              <a:solidFill>
                <a:schemeClr val="tx1">
                  <a:lumMod val="50000"/>
                  <a:lumOff val="50000"/>
                </a:schemeClr>
              </a:solidFill>
            </a:endParaRPr>
          </a:p>
        </p:txBody>
      </p:sp>
      <p:sp>
        <p:nvSpPr>
          <p:cNvPr id="3" name="Tekstvak 2"/>
          <p:cNvSpPr txBox="1"/>
          <p:nvPr/>
        </p:nvSpPr>
        <p:spPr>
          <a:xfrm>
            <a:off x="3840480" y="804672"/>
            <a:ext cx="4711446" cy="5864688"/>
          </a:xfrm>
          <a:prstGeom prst="rect">
            <a:avLst/>
          </a:prstGeom>
        </p:spPr>
        <p:txBody>
          <a:bodyPr vert="horz" lIns="91440" tIns="45720" rIns="91440" bIns="45720" rtlCol="0" anchor="ctr">
            <a:noAutofit/>
          </a:bodyPr>
          <a:lstStyle/>
          <a:p>
            <a:pPr marL="114300">
              <a:lnSpc>
                <a:spcPct val="90000"/>
              </a:lnSpc>
              <a:spcAft>
                <a:spcPts val="600"/>
              </a:spcAft>
            </a:pPr>
            <a:endParaRPr lang="nl-BE" sz="1600" dirty="0"/>
          </a:p>
          <a:p>
            <a:pPr marL="800100" lvl="1" indent="-228600">
              <a:lnSpc>
                <a:spcPct val="90000"/>
              </a:lnSpc>
              <a:spcAft>
                <a:spcPts val="600"/>
              </a:spcAft>
              <a:buFont typeface="Arial" panose="020B0604020202020204" pitchFamily="34" charset="0"/>
              <a:buChar char="•"/>
            </a:pPr>
            <a:r>
              <a:rPr lang="nl-BE" sz="1600" dirty="0"/>
              <a:t>groot aantal kinderen verschillende partners</a:t>
            </a:r>
          </a:p>
          <a:p>
            <a:pPr marL="800100" lvl="1" indent="-228600">
              <a:lnSpc>
                <a:spcPct val="90000"/>
              </a:lnSpc>
              <a:spcAft>
                <a:spcPts val="600"/>
              </a:spcAft>
              <a:buFont typeface="Arial" panose="020B0604020202020204" pitchFamily="34" charset="0"/>
              <a:buChar char="•"/>
            </a:pPr>
            <a:r>
              <a:rPr lang="nl-BE" sz="1600" dirty="0"/>
              <a:t>ouders mekaar nooit eerder ontmoet</a:t>
            </a:r>
          </a:p>
          <a:p>
            <a:pPr marL="800100" lvl="1" indent="-228600">
              <a:lnSpc>
                <a:spcPct val="90000"/>
              </a:lnSpc>
              <a:spcAft>
                <a:spcPts val="600"/>
              </a:spcAft>
              <a:buFont typeface="Arial" panose="020B0604020202020204" pitchFamily="34" charset="0"/>
              <a:buChar char="•"/>
            </a:pPr>
            <a:r>
              <a:rPr lang="nl-BE" sz="1600" dirty="0"/>
              <a:t>ouders kennen mekaars naam of nationaliteit niet</a:t>
            </a:r>
          </a:p>
          <a:p>
            <a:pPr marL="800100" lvl="1" indent="-228600">
              <a:lnSpc>
                <a:spcPct val="90000"/>
              </a:lnSpc>
              <a:spcAft>
                <a:spcPts val="600"/>
              </a:spcAft>
              <a:buFont typeface="Arial" panose="020B0604020202020204" pitchFamily="34" charset="0"/>
              <a:buChar char="•"/>
            </a:pPr>
            <a:r>
              <a:rPr lang="nl-BE" sz="1600" dirty="0"/>
              <a:t>ouders geen affectieve relatie, gezin gevormd of verbleven op zelfde adres</a:t>
            </a:r>
          </a:p>
          <a:p>
            <a:pPr marL="800100" lvl="1" indent="-228600">
              <a:lnSpc>
                <a:spcPct val="90000"/>
              </a:lnSpc>
              <a:spcAft>
                <a:spcPts val="600"/>
              </a:spcAft>
              <a:buFont typeface="Arial" panose="020B0604020202020204" pitchFamily="34" charset="0"/>
              <a:buChar char="•"/>
            </a:pPr>
            <a:r>
              <a:rPr lang="nl-BE" sz="1600" dirty="0"/>
              <a:t>aangever onmogelijk biologische vader</a:t>
            </a:r>
          </a:p>
          <a:p>
            <a:pPr marL="800100" lvl="1" indent="-228600">
              <a:lnSpc>
                <a:spcPct val="90000"/>
              </a:lnSpc>
              <a:spcAft>
                <a:spcPts val="600"/>
              </a:spcAft>
              <a:buFont typeface="Arial" panose="020B0604020202020204" pitchFamily="34" charset="0"/>
              <a:buChar char="•"/>
            </a:pPr>
            <a:r>
              <a:rPr lang="nl-BE" sz="1600" dirty="0"/>
              <a:t>ouders weten niet waar andere werkt</a:t>
            </a:r>
          </a:p>
          <a:p>
            <a:pPr marL="800100" lvl="1" indent="-228600">
              <a:lnSpc>
                <a:spcPct val="90000"/>
              </a:lnSpc>
              <a:spcAft>
                <a:spcPts val="600"/>
              </a:spcAft>
              <a:buFont typeface="Arial" panose="020B0604020202020204" pitchFamily="34" charset="0"/>
              <a:buChar char="•"/>
            </a:pPr>
            <a:r>
              <a:rPr lang="nl-BE" sz="1600" dirty="0"/>
              <a:t>verklaringen ontmoeting/relatie lopen uiteen</a:t>
            </a:r>
          </a:p>
          <a:p>
            <a:pPr marL="800100" lvl="1" indent="-228600">
              <a:lnSpc>
                <a:spcPct val="90000"/>
              </a:lnSpc>
              <a:spcAft>
                <a:spcPts val="600"/>
              </a:spcAft>
              <a:buFont typeface="Arial" panose="020B0604020202020204" pitchFamily="34" charset="0"/>
              <a:buChar char="•"/>
            </a:pPr>
            <a:r>
              <a:rPr lang="nl-BE" sz="1600" dirty="0"/>
              <a:t>één partij in sociaal zwakke positie</a:t>
            </a:r>
          </a:p>
          <a:p>
            <a:pPr marL="800100" lvl="1" indent="-228600">
              <a:lnSpc>
                <a:spcPct val="90000"/>
              </a:lnSpc>
              <a:spcAft>
                <a:spcPts val="600"/>
              </a:spcAft>
              <a:buFont typeface="Arial" panose="020B0604020202020204" pitchFamily="34" charset="0"/>
              <a:buChar char="•"/>
            </a:pPr>
            <a:r>
              <a:rPr lang="nl-BE" sz="1600" dirty="0"/>
              <a:t>aangever gehuwd of samenwonend met andere partner</a:t>
            </a:r>
          </a:p>
          <a:p>
            <a:pPr marL="800100" lvl="1" indent="-228600">
              <a:lnSpc>
                <a:spcPct val="90000"/>
              </a:lnSpc>
              <a:spcAft>
                <a:spcPts val="600"/>
              </a:spcAft>
              <a:buFont typeface="Arial" panose="020B0604020202020204" pitchFamily="34" charset="0"/>
              <a:buChar char="•"/>
            </a:pPr>
            <a:r>
              <a:rPr lang="nl-BE" sz="1600" dirty="0"/>
              <a:t>soms geld of andere goederen beloofd</a:t>
            </a:r>
          </a:p>
          <a:p>
            <a:pPr marL="800100" lvl="1" indent="-228600">
              <a:lnSpc>
                <a:spcPct val="90000"/>
              </a:lnSpc>
              <a:spcAft>
                <a:spcPts val="600"/>
              </a:spcAft>
              <a:buFont typeface="Arial" panose="020B0604020202020204" pitchFamily="34" charset="0"/>
              <a:buChar char="•"/>
            </a:pPr>
            <a:r>
              <a:rPr lang="nl-BE" sz="1600" dirty="0"/>
              <a:t>georganiseerd karakter</a:t>
            </a:r>
          </a:p>
          <a:p>
            <a:pPr marL="800100" lvl="1" indent="-228600">
              <a:lnSpc>
                <a:spcPct val="90000"/>
              </a:lnSpc>
              <a:spcAft>
                <a:spcPts val="600"/>
              </a:spcAft>
              <a:buFont typeface="Arial" panose="020B0604020202020204" pitchFamily="34" charset="0"/>
              <a:buChar char="•"/>
            </a:pPr>
            <a:r>
              <a:rPr lang="nl-BE" sz="1600" dirty="0"/>
              <a:t>eerdere pogingen schijnrelatie of frauduleuze erkenning</a:t>
            </a:r>
          </a:p>
          <a:p>
            <a:pPr marL="800100" lvl="1" indent="-228600">
              <a:lnSpc>
                <a:spcPct val="90000"/>
              </a:lnSpc>
              <a:spcAft>
                <a:spcPts val="600"/>
              </a:spcAft>
              <a:buFont typeface="Arial" panose="020B0604020202020204" pitchFamily="34" charset="0"/>
              <a:buChar char="•"/>
            </a:pPr>
            <a:r>
              <a:rPr lang="nl-BE" sz="1600" dirty="0"/>
              <a:t>pogingen bekomen wettelijk verblijf mislukt</a:t>
            </a:r>
          </a:p>
          <a:p>
            <a:pPr marL="800100" lvl="1" indent="-228600">
              <a:lnSpc>
                <a:spcPct val="90000"/>
              </a:lnSpc>
              <a:spcAft>
                <a:spcPts val="600"/>
              </a:spcAft>
              <a:buFont typeface="Arial" panose="020B0604020202020204" pitchFamily="34" charset="0"/>
              <a:buChar char="•"/>
            </a:pPr>
            <a:r>
              <a:rPr lang="nl-BE" sz="1600" dirty="0"/>
              <a:t>groot of te klein leeftijdsverschil </a:t>
            </a:r>
            <a:r>
              <a:rPr lang="nl-BE" sz="1600" dirty="0" err="1"/>
              <a:t>erkenner</a:t>
            </a:r>
            <a:r>
              <a:rPr lang="nl-BE" sz="1600" dirty="0"/>
              <a:t>-kind</a:t>
            </a:r>
          </a:p>
          <a:p>
            <a:pPr marL="800100" lvl="1" indent="-228600">
              <a:lnSpc>
                <a:spcPct val="90000"/>
              </a:lnSpc>
              <a:spcAft>
                <a:spcPts val="600"/>
              </a:spcAft>
              <a:buFont typeface="Arial" panose="020B0604020202020204" pitchFamily="34" charset="0"/>
              <a:buChar char="•"/>
            </a:pPr>
            <a:r>
              <a:rPr lang="nl-BE" sz="1600" dirty="0"/>
              <a:t>groot leeftijdsverschil ouders</a:t>
            </a:r>
          </a:p>
          <a:p>
            <a:pPr marL="800100" lvl="1" indent="-228600">
              <a:lnSpc>
                <a:spcPct val="90000"/>
              </a:lnSpc>
              <a:spcAft>
                <a:spcPts val="600"/>
              </a:spcAft>
              <a:buFont typeface="Arial" panose="020B0604020202020204" pitchFamily="34" charset="0"/>
              <a:buChar char="•"/>
            </a:pPr>
            <a:endParaRPr lang="nl-BE" sz="1600" dirty="0"/>
          </a:p>
          <a:p>
            <a:pPr indent="-228600">
              <a:lnSpc>
                <a:spcPct val="90000"/>
              </a:lnSpc>
              <a:spcAft>
                <a:spcPts val="600"/>
              </a:spcAft>
              <a:buFont typeface="Arial" panose="020B0604020202020204" pitchFamily="34" charset="0"/>
              <a:buChar char="•"/>
            </a:pPr>
            <a:endParaRPr lang="nl-BE" sz="1600" dirty="0"/>
          </a:p>
        </p:txBody>
      </p:sp>
    </p:spTree>
    <p:extLst>
      <p:ext uri="{BB962C8B-B14F-4D97-AF65-F5344CB8AC3E}">
        <p14:creationId xmlns:p14="http://schemas.microsoft.com/office/powerpoint/2010/main" val="1346800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678657" y="2415322"/>
            <a:ext cx="2588798" cy="2399869"/>
          </a:xfrm>
        </p:spPr>
        <p:txBody>
          <a:bodyPr vert="horz" lIns="91440" tIns="45720" rIns="91440" bIns="45720" rtlCol="0" anchor="ctr">
            <a:normAutofit/>
          </a:bodyPr>
          <a:lstStyle/>
          <a:p>
            <a:pPr>
              <a:lnSpc>
                <a:spcPct val="90000"/>
              </a:lnSpc>
            </a:pPr>
            <a:r>
              <a:rPr lang="en-US" sz="3500" kern="1200" dirty="0">
                <a:solidFill>
                  <a:srgbClr val="FFFFFF"/>
                </a:solidFill>
                <a:latin typeface="+mj-lt"/>
                <a:ea typeface="+mj-ea"/>
                <a:cs typeface="+mj-cs"/>
              </a:rPr>
              <a:t>Procedure</a:t>
            </a:r>
          </a:p>
        </p:txBody>
      </p:sp>
      <p:sp>
        <p:nvSpPr>
          <p:cNvPr id="4" name="Tijdelijke aanduiding voor dianummer 3">
            <a:extLst>
              <a:ext uri="{FF2B5EF4-FFF2-40B4-BE49-F238E27FC236}">
                <a16:creationId xmlns:a16="http://schemas.microsoft.com/office/drawing/2014/main" id="{55615B73-84F1-4C44-ABF4-B0B03868A7BA}"/>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6D7928D-6047-469F-AF4A-FC4D11DB19F9}" type="slidenum">
              <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pic>
        <p:nvPicPr>
          <p:cNvPr id="33" name="scheme" descr="scheme">
            <a:extLst>
              <a:ext uri="{FF2B5EF4-FFF2-40B4-BE49-F238E27FC236}">
                <a16:creationId xmlns:a16="http://schemas.microsoft.com/office/drawing/2014/main" id="{F70D2DAF-DFFA-4A22-B281-D5B591D853DF}"/>
              </a:ext>
            </a:extLst>
          </p:cNvPr>
          <p:cNvPicPr/>
          <p:nvPr/>
        </p:nvPicPr>
        <p:blipFill>
          <a:blip r:embed="rId3"/>
          <a:stretch>
            <a:fillRect/>
          </a:stretch>
        </p:blipFill>
        <p:spPr>
          <a:xfrm>
            <a:off x="3606405" y="565150"/>
            <a:ext cx="4603333" cy="5972810"/>
          </a:xfrm>
          <a:prstGeom prst="rect">
            <a:avLst/>
          </a:prstGeom>
          <a:ln w="12700">
            <a:noFill/>
          </a:ln>
        </p:spPr>
      </p:pic>
    </p:spTree>
    <p:extLst>
      <p:ext uri="{BB962C8B-B14F-4D97-AF65-F5344CB8AC3E}">
        <p14:creationId xmlns:p14="http://schemas.microsoft.com/office/powerpoint/2010/main" val="2577451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678657" y="2415322"/>
            <a:ext cx="2588798" cy="2399869"/>
          </a:xfrm>
        </p:spPr>
        <p:txBody>
          <a:bodyPr vert="horz" lIns="91440" tIns="45720" rIns="91440" bIns="45720" rtlCol="0" anchor="ctr">
            <a:normAutofit/>
          </a:bodyPr>
          <a:lstStyle/>
          <a:p>
            <a:pPr>
              <a:lnSpc>
                <a:spcPct val="90000"/>
              </a:lnSpc>
            </a:pPr>
            <a:r>
              <a:rPr lang="en-US" sz="3500" kern="1200" dirty="0" err="1">
                <a:solidFill>
                  <a:srgbClr val="FFFFFF"/>
                </a:solidFill>
                <a:latin typeface="+mj-lt"/>
                <a:ea typeface="+mj-ea"/>
                <a:cs typeface="+mj-cs"/>
              </a:rPr>
              <a:t>Pijnpunten</a:t>
            </a:r>
            <a:r>
              <a:rPr lang="en-US" sz="3500" kern="1200" dirty="0">
                <a:solidFill>
                  <a:srgbClr val="FFFFFF"/>
                </a:solidFill>
                <a:latin typeface="+mj-lt"/>
                <a:ea typeface="+mj-ea"/>
                <a:cs typeface="+mj-cs"/>
              </a:rPr>
              <a:t> </a:t>
            </a:r>
            <a:r>
              <a:rPr lang="en-US" sz="3500" kern="1200" dirty="0" err="1">
                <a:solidFill>
                  <a:srgbClr val="FFFFFF"/>
                </a:solidFill>
                <a:latin typeface="+mj-lt"/>
                <a:ea typeface="+mj-ea"/>
                <a:cs typeface="+mj-cs"/>
              </a:rPr>
              <a:t>praktijk</a:t>
            </a:r>
            <a:endParaRPr lang="en-US" sz="3500" kern="1200" dirty="0">
              <a:solidFill>
                <a:srgbClr val="FFFFFF"/>
              </a:solidFill>
              <a:latin typeface="+mj-lt"/>
              <a:ea typeface="+mj-ea"/>
              <a:cs typeface="+mj-cs"/>
            </a:endParaRPr>
          </a:p>
        </p:txBody>
      </p:sp>
      <p:sp>
        <p:nvSpPr>
          <p:cNvPr id="4" name="Tijdelijke aanduiding voor dianummer 3">
            <a:extLst>
              <a:ext uri="{FF2B5EF4-FFF2-40B4-BE49-F238E27FC236}">
                <a16:creationId xmlns:a16="http://schemas.microsoft.com/office/drawing/2014/main" id="{3E355E6D-BB75-40FA-83C4-2577BD2D64E9}"/>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a:spcAft>
                <a:spcPts val="600"/>
              </a:spcAft>
            </a:pPr>
            <a:fld id="{C6D7928D-6047-469F-AF4A-FC4D11DB19F9}" type="slidenum">
              <a:rPr lang="en-US" sz="1000">
                <a:solidFill>
                  <a:schemeClr val="tx1">
                    <a:lumMod val="50000"/>
                    <a:lumOff val="50000"/>
                  </a:schemeClr>
                </a:solidFill>
              </a:rPr>
              <a:pPr>
                <a:spcAft>
                  <a:spcPts val="600"/>
                </a:spcAft>
              </a:pPr>
              <a:t>18</a:t>
            </a:fld>
            <a:endParaRPr lang="en-US" sz="1000">
              <a:solidFill>
                <a:schemeClr val="tx1">
                  <a:lumMod val="50000"/>
                  <a:lumOff val="50000"/>
                </a:schemeClr>
              </a:solidFill>
            </a:endParaRPr>
          </a:p>
        </p:txBody>
      </p:sp>
      <p:sp>
        <p:nvSpPr>
          <p:cNvPr id="3" name="Tekstvak 2"/>
          <p:cNvSpPr txBox="1"/>
          <p:nvPr/>
        </p:nvSpPr>
        <p:spPr>
          <a:xfrm>
            <a:off x="3840480" y="804672"/>
            <a:ext cx="4711446" cy="5248656"/>
          </a:xfrm>
          <a:prstGeom prst="rect">
            <a:avLst/>
          </a:prstGeom>
        </p:spPr>
        <p:txBody>
          <a:bodyPr vert="horz" lIns="91440" tIns="45720" rIns="91440" bIns="45720" rtlCol="0" anchor="ctr">
            <a:normAutofit/>
          </a:bodyPr>
          <a:lstStyle/>
          <a:p>
            <a:pPr marL="800100" lvl="1" indent="-228600">
              <a:lnSpc>
                <a:spcPct val="90000"/>
              </a:lnSpc>
              <a:spcAft>
                <a:spcPts val="600"/>
              </a:spcAft>
              <a:buFont typeface="Arial" panose="020B0604020202020204" pitchFamily="34" charset="0"/>
              <a:buChar char="•"/>
            </a:pPr>
            <a:r>
              <a:rPr lang="nl-BE" sz="2800" dirty="0"/>
              <a:t>Aangifte voor alle erkenningen</a:t>
            </a:r>
          </a:p>
          <a:p>
            <a:pPr marL="800100" lvl="1" indent="-228600">
              <a:lnSpc>
                <a:spcPct val="90000"/>
              </a:lnSpc>
              <a:spcAft>
                <a:spcPts val="600"/>
              </a:spcAft>
              <a:buFont typeface="Arial" panose="020B0604020202020204" pitchFamily="34" charset="0"/>
              <a:buChar char="•"/>
            </a:pPr>
            <a:r>
              <a:rPr lang="nl-BE" sz="2800" dirty="0"/>
              <a:t>Zware dossieropbouw (deels geremedieerd)</a:t>
            </a:r>
          </a:p>
          <a:p>
            <a:pPr marL="800100" lvl="1" indent="-228600">
              <a:lnSpc>
                <a:spcPct val="90000"/>
              </a:lnSpc>
              <a:spcAft>
                <a:spcPts val="600"/>
              </a:spcAft>
              <a:buFont typeface="Arial" panose="020B0604020202020204" pitchFamily="34" charset="0"/>
              <a:buChar char="•"/>
            </a:pPr>
            <a:r>
              <a:rPr lang="nl-BE" sz="2800" dirty="0"/>
              <a:t>Van een passieve naar een actieve ABS: moeilijke beoordeling</a:t>
            </a:r>
          </a:p>
          <a:p>
            <a:pPr marL="800100" lvl="1" indent="-228600">
              <a:lnSpc>
                <a:spcPct val="90000"/>
              </a:lnSpc>
              <a:spcAft>
                <a:spcPts val="600"/>
              </a:spcAft>
              <a:buFont typeface="Arial" panose="020B0604020202020204" pitchFamily="34" charset="0"/>
              <a:buChar char="•"/>
            </a:pPr>
            <a:r>
              <a:rPr lang="nl-BE" sz="2800" dirty="0" err="1"/>
              <a:t>Quid</a:t>
            </a:r>
            <a:r>
              <a:rPr lang="nl-BE" sz="2800" dirty="0"/>
              <a:t> biologische realiteit</a:t>
            </a:r>
          </a:p>
          <a:p>
            <a:pPr marL="800100" lvl="1" indent="-228600">
              <a:lnSpc>
                <a:spcPct val="90000"/>
              </a:lnSpc>
              <a:spcAft>
                <a:spcPts val="600"/>
              </a:spcAft>
              <a:buFont typeface="Arial" panose="020B0604020202020204" pitchFamily="34" charset="0"/>
              <a:buChar char="•"/>
            </a:pPr>
            <a:r>
              <a:rPr lang="nl-BE" sz="2800" dirty="0"/>
              <a:t>Geen afweging belang kind door ABS mogelijk</a:t>
            </a:r>
          </a:p>
        </p:txBody>
      </p:sp>
    </p:spTree>
    <p:extLst>
      <p:ext uri="{BB962C8B-B14F-4D97-AF65-F5344CB8AC3E}">
        <p14:creationId xmlns:p14="http://schemas.microsoft.com/office/powerpoint/2010/main" val="1271823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jdelijke aanduiding voor dianummer 3">
            <a:extLst>
              <a:ext uri="{FF2B5EF4-FFF2-40B4-BE49-F238E27FC236}">
                <a16:creationId xmlns:a16="http://schemas.microsoft.com/office/drawing/2014/main" id="{3E355E6D-BB75-40FA-83C4-2577BD2D64E9}"/>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6D7928D-6047-469F-AF4A-FC4D11DB19F9}" type="slidenum">
              <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3" name="Tekstvak 2"/>
          <p:cNvSpPr txBox="1"/>
          <p:nvPr/>
        </p:nvSpPr>
        <p:spPr>
          <a:xfrm>
            <a:off x="3840479" y="638176"/>
            <a:ext cx="4899493" cy="5959176"/>
          </a:xfrm>
          <a:prstGeom prst="rect">
            <a:avLst/>
          </a:prstGeom>
        </p:spPr>
        <p:txBody>
          <a:bodyPr vert="horz" lIns="91440" tIns="45720" rIns="91440" bIns="45720" rtlCol="0" anchor="ctr">
            <a:normAutofit/>
          </a:bodyPr>
          <a:lstStyle/>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Eindelijk een definitie</a:t>
            </a:r>
            <a:endParaRPr kumimoji="0" lang="nl-BE" sz="2800" b="1" i="0" u="none" strike="noStrike" kern="1200" cap="none" spc="0" normalizeH="0" baseline="0" noProof="0" dirty="0">
              <a:ln>
                <a:noFill/>
              </a:ln>
              <a:solidFill>
                <a:prstClr val="black"/>
              </a:solidFill>
              <a:effectLst/>
              <a:uLnTx/>
              <a:uFillTx/>
              <a:latin typeface="Calibri"/>
              <a:ea typeface="+mn-ea"/>
              <a:cs typeface="+mn-cs"/>
            </a:endParaRP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Strafbaarheidsstelling</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nl-BE" sz="2800" dirty="0">
                <a:solidFill>
                  <a:prstClr val="black"/>
                </a:solidFill>
                <a:latin typeface="Calibri"/>
              </a:rPr>
              <a:t>Preventieve afschrikking werkt</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Mogelijkheid tot meten (om </a:t>
            </a:r>
            <a:r>
              <a:rPr lang="nl-BE" sz="2800" dirty="0">
                <a:solidFill>
                  <a:prstClr val="black"/>
                </a:solidFill>
                <a:latin typeface="Calibri"/>
              </a:rPr>
              <a:t>beter te weten)</a:t>
            </a:r>
            <a:endParaRPr kumimoji="0" lang="nl-BE" sz="2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nl-B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el 1"/>
          <p:cNvSpPr>
            <a:spLocks noGrp="1"/>
          </p:cNvSpPr>
          <p:nvPr>
            <p:ph type="title"/>
          </p:nvPr>
        </p:nvSpPr>
        <p:spPr>
          <a:xfrm>
            <a:off x="678657" y="2415322"/>
            <a:ext cx="2588798" cy="2399869"/>
          </a:xfrm>
        </p:spPr>
        <p:txBody>
          <a:bodyPr vert="horz" lIns="91440" tIns="45720" rIns="91440" bIns="45720" rtlCol="0" anchor="ctr">
            <a:normAutofit/>
          </a:bodyPr>
          <a:lstStyle/>
          <a:p>
            <a:pPr>
              <a:lnSpc>
                <a:spcPct val="90000"/>
              </a:lnSpc>
            </a:pPr>
            <a:r>
              <a:rPr lang="en-US" sz="3500" dirty="0" err="1">
                <a:solidFill>
                  <a:srgbClr val="FFFFFF"/>
                </a:solidFill>
              </a:rPr>
              <a:t>Evaluatie</a:t>
            </a:r>
            <a:endParaRPr lang="en-US" sz="3500" kern="1200" dirty="0">
              <a:solidFill>
                <a:srgbClr val="FFFFFF"/>
              </a:solidFill>
              <a:latin typeface="+mj-lt"/>
              <a:ea typeface="+mj-ea"/>
              <a:cs typeface="+mj-cs"/>
            </a:endParaRPr>
          </a:p>
        </p:txBody>
      </p:sp>
    </p:spTree>
    <p:extLst>
      <p:ext uri="{BB962C8B-B14F-4D97-AF65-F5344CB8AC3E}">
        <p14:creationId xmlns:p14="http://schemas.microsoft.com/office/powerpoint/2010/main" val="84023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678657" y="2415322"/>
            <a:ext cx="2588798" cy="2399869"/>
          </a:xfrm>
        </p:spPr>
        <p:txBody>
          <a:bodyPr>
            <a:normAutofit/>
          </a:bodyPr>
          <a:lstStyle/>
          <a:p>
            <a:r>
              <a:rPr lang="nl-BE" sz="3500" dirty="0">
                <a:solidFill>
                  <a:srgbClr val="FFFFFF"/>
                </a:solidFill>
              </a:rPr>
              <a:t>Inhoud</a:t>
            </a:r>
          </a:p>
        </p:txBody>
      </p:sp>
      <p:sp>
        <p:nvSpPr>
          <p:cNvPr id="4" name="Tijdelijke aanduiding voor dianummer 3">
            <a:extLst>
              <a:ext uri="{FF2B5EF4-FFF2-40B4-BE49-F238E27FC236}">
                <a16:creationId xmlns:a16="http://schemas.microsoft.com/office/drawing/2014/main" id="{16394EA5-62A6-491E-9EFE-94A7748C087D}"/>
              </a:ext>
            </a:extLst>
          </p:cNvPr>
          <p:cNvSpPr>
            <a:spLocks noGrp="1"/>
          </p:cNvSpPr>
          <p:nvPr>
            <p:ph type="sldNum" sz="quarter" idx="12"/>
          </p:nvPr>
        </p:nvSpPr>
        <p:spPr>
          <a:xfrm>
            <a:off x="7852410" y="320040"/>
            <a:ext cx="685800" cy="320040"/>
          </a:xfrm>
        </p:spPr>
        <p:txBody>
          <a:bodyPr>
            <a:normAutofit/>
          </a:bodyPr>
          <a:lstStyle/>
          <a:p>
            <a:pPr>
              <a:spcAft>
                <a:spcPts val="600"/>
              </a:spcAft>
            </a:pPr>
            <a:fld id="{C6D7928D-6047-469F-AF4A-FC4D11DB19F9}" type="slidenum">
              <a:rPr lang="nl-BE" sz="1000">
                <a:solidFill>
                  <a:schemeClr val="tx1">
                    <a:lumMod val="50000"/>
                    <a:lumOff val="50000"/>
                  </a:schemeClr>
                </a:solidFill>
              </a:rPr>
              <a:pPr>
                <a:spcAft>
                  <a:spcPts val="600"/>
                </a:spcAft>
              </a:pPr>
              <a:t>2</a:t>
            </a:fld>
            <a:endParaRPr lang="nl-BE" sz="1000">
              <a:solidFill>
                <a:schemeClr val="tx1">
                  <a:lumMod val="50000"/>
                  <a:lumOff val="50000"/>
                </a:schemeClr>
              </a:solidFill>
            </a:endParaRPr>
          </a:p>
        </p:txBody>
      </p:sp>
      <p:sp>
        <p:nvSpPr>
          <p:cNvPr id="3" name="Tijdelijke aanduiding voor inhoud 2"/>
          <p:cNvSpPr>
            <a:spLocks noGrp="1"/>
          </p:cNvSpPr>
          <p:nvPr>
            <p:ph idx="1"/>
          </p:nvPr>
        </p:nvSpPr>
        <p:spPr>
          <a:xfrm>
            <a:off x="3840480" y="638176"/>
            <a:ext cx="4711446" cy="6031184"/>
          </a:xfrm>
        </p:spPr>
        <p:txBody>
          <a:bodyPr anchor="ctr">
            <a:noAutofit/>
          </a:bodyPr>
          <a:lstStyle/>
          <a:p>
            <a:r>
              <a:rPr lang="nl-BE" sz="2200" dirty="0"/>
              <a:t>Uit de praktijk</a:t>
            </a:r>
          </a:p>
          <a:p>
            <a:r>
              <a:rPr lang="nl-BE" sz="2200" dirty="0"/>
              <a:t>Massaal, nieuw, meer</a:t>
            </a:r>
          </a:p>
          <a:p>
            <a:r>
              <a:rPr lang="nl-BE" sz="2200" dirty="0"/>
              <a:t>Grootte fenomeen?</a:t>
            </a:r>
          </a:p>
          <a:p>
            <a:r>
              <a:rPr lang="nl-BE" sz="2200" dirty="0"/>
              <a:t>ABS machteloos</a:t>
            </a:r>
          </a:p>
          <a:p>
            <a:r>
              <a:rPr lang="nl-BE" sz="2200" dirty="0"/>
              <a:t>Wetgever in actie</a:t>
            </a:r>
          </a:p>
          <a:p>
            <a:r>
              <a:rPr lang="nl-BE" sz="2200" dirty="0"/>
              <a:t>In een notendop</a:t>
            </a:r>
          </a:p>
          <a:p>
            <a:r>
              <a:rPr lang="nl-BE" sz="2200" dirty="0"/>
              <a:t>Bevoegde ABS</a:t>
            </a:r>
          </a:p>
          <a:p>
            <a:r>
              <a:rPr lang="nl-BE" sz="2200" dirty="0"/>
              <a:t>Wettelijk bepaalde documenten</a:t>
            </a:r>
          </a:p>
          <a:p>
            <a:r>
              <a:rPr lang="nl-BE" sz="2200" dirty="0"/>
              <a:t>Definitie frauduleuze erkenning</a:t>
            </a:r>
          </a:p>
          <a:p>
            <a:r>
              <a:rPr lang="nl-BE" sz="2200" dirty="0"/>
              <a:t>Indicatoren</a:t>
            </a:r>
          </a:p>
          <a:p>
            <a:r>
              <a:rPr lang="nl-BE" sz="2200" dirty="0"/>
              <a:t>Procedure</a:t>
            </a:r>
          </a:p>
          <a:p>
            <a:r>
              <a:rPr lang="nl-BE" sz="2200" dirty="0"/>
              <a:t>Pijnpunten praktijk</a:t>
            </a:r>
          </a:p>
          <a:p>
            <a:r>
              <a:rPr lang="nl-BE" sz="2200" dirty="0"/>
              <a:t>Evaluatie</a:t>
            </a:r>
          </a:p>
          <a:p>
            <a:r>
              <a:rPr lang="nl-BE" sz="2200" dirty="0"/>
              <a:t>Een kind is niet van papier!</a:t>
            </a:r>
          </a:p>
          <a:p>
            <a:r>
              <a:rPr lang="nl-BE" sz="2200" dirty="0"/>
              <a:t>[Uitsmijter: verificatie akten </a:t>
            </a:r>
            <a:r>
              <a:rPr lang="nl-BE" sz="2200" dirty="0" err="1"/>
              <a:t>bs</a:t>
            </a:r>
            <a:r>
              <a:rPr lang="nl-BE" sz="2200" dirty="0"/>
              <a:t>]</a:t>
            </a:r>
          </a:p>
          <a:p>
            <a:r>
              <a:rPr lang="nl-BE" sz="2200" dirty="0"/>
              <a:t>Vragen?</a:t>
            </a:r>
          </a:p>
        </p:txBody>
      </p:sp>
    </p:spTree>
    <p:extLst>
      <p:ext uri="{BB962C8B-B14F-4D97-AF65-F5344CB8AC3E}">
        <p14:creationId xmlns:p14="http://schemas.microsoft.com/office/powerpoint/2010/main" val="1704438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jdelijke aanduiding voor dianummer 3">
            <a:extLst>
              <a:ext uri="{FF2B5EF4-FFF2-40B4-BE49-F238E27FC236}">
                <a16:creationId xmlns:a16="http://schemas.microsoft.com/office/drawing/2014/main" id="{3E355E6D-BB75-40FA-83C4-2577BD2D64E9}"/>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6D7928D-6047-469F-AF4A-FC4D11DB19F9}" type="slidenum">
              <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3" name="Tekstvak 2"/>
          <p:cNvSpPr txBox="1"/>
          <p:nvPr/>
        </p:nvSpPr>
        <p:spPr>
          <a:xfrm>
            <a:off x="3840479" y="638176"/>
            <a:ext cx="4899493" cy="5959176"/>
          </a:xfrm>
          <a:prstGeom prst="rect">
            <a:avLst/>
          </a:prstGeom>
        </p:spPr>
        <p:txBody>
          <a:bodyPr vert="horz" lIns="91440" tIns="45720" rIns="91440" bIns="45720" rtlCol="0" anchor="ctr">
            <a:normAutofit lnSpcReduction="10000"/>
          </a:bodyPr>
          <a:lstStyle/>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Vertraging vaststelling afstammingsband</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Volledige copy/paste procedure schijnrelaties, echter geen 2 maar 3 betrokken personen: </a:t>
            </a:r>
            <a:r>
              <a:rPr kumimoji="0" lang="nl-BE" sz="2800" b="1" i="0" u="none" strike="noStrike" kern="1200" cap="none" spc="0" normalizeH="0" baseline="0" noProof="0" dirty="0">
                <a:ln>
                  <a:noFill/>
                </a:ln>
                <a:solidFill>
                  <a:prstClr val="black"/>
                </a:solidFill>
                <a:effectLst/>
                <a:uLnTx/>
                <a:uFillTx/>
                <a:latin typeface="Calibri"/>
                <a:ea typeface="+mn-ea"/>
                <a:cs typeface="+mn-cs"/>
              </a:rPr>
              <a:t>het kind maakt een verschil !</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Waren er geen andere oplossingen?</a:t>
            </a:r>
          </a:p>
          <a:p>
            <a:pPr marL="12573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Meer post factum werken met meldingsplicht</a:t>
            </a:r>
          </a:p>
          <a:p>
            <a:pPr marL="12573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Verplichte DNA-test in functie van verblijf</a:t>
            </a:r>
          </a:p>
          <a:p>
            <a:pPr marL="12573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Afschaffen laattijdige erkenningen</a:t>
            </a:r>
          </a:p>
          <a:p>
            <a:pPr marL="12573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Beperken gevolgen erkenning op vlak nationaliteit</a:t>
            </a:r>
            <a:endParaRPr lang="nl-BE" sz="2000" dirty="0">
              <a:solidFill>
                <a:prstClr val="black"/>
              </a:solidFill>
              <a:latin typeface="Calibri"/>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nl-B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el 1"/>
          <p:cNvSpPr>
            <a:spLocks noGrp="1"/>
          </p:cNvSpPr>
          <p:nvPr>
            <p:ph type="title"/>
          </p:nvPr>
        </p:nvSpPr>
        <p:spPr>
          <a:xfrm>
            <a:off x="678657" y="2415322"/>
            <a:ext cx="2588798" cy="2399869"/>
          </a:xfrm>
        </p:spPr>
        <p:txBody>
          <a:bodyPr vert="horz" lIns="91440" tIns="45720" rIns="91440" bIns="45720" rtlCol="0" anchor="ctr">
            <a:normAutofit/>
          </a:bodyPr>
          <a:lstStyle/>
          <a:p>
            <a:pPr>
              <a:lnSpc>
                <a:spcPct val="90000"/>
              </a:lnSpc>
            </a:pPr>
            <a:r>
              <a:rPr lang="en-US" sz="3500" dirty="0" err="1">
                <a:solidFill>
                  <a:srgbClr val="FFFFFF"/>
                </a:solidFill>
              </a:rPr>
              <a:t>Evaluatie</a:t>
            </a:r>
            <a:endParaRPr lang="en-US" sz="3500" kern="1200" dirty="0">
              <a:solidFill>
                <a:srgbClr val="FFFFFF"/>
              </a:solidFill>
              <a:latin typeface="+mj-lt"/>
              <a:ea typeface="+mj-ea"/>
              <a:cs typeface="+mj-cs"/>
            </a:endParaRPr>
          </a:p>
        </p:txBody>
      </p:sp>
    </p:spTree>
    <p:extLst>
      <p:ext uri="{BB962C8B-B14F-4D97-AF65-F5344CB8AC3E}">
        <p14:creationId xmlns:p14="http://schemas.microsoft.com/office/powerpoint/2010/main" val="4287839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jdelijke aanduiding voor dianummer 3">
            <a:extLst>
              <a:ext uri="{FF2B5EF4-FFF2-40B4-BE49-F238E27FC236}">
                <a16:creationId xmlns:a16="http://schemas.microsoft.com/office/drawing/2014/main" id="{3E355E6D-BB75-40FA-83C4-2577BD2D64E9}"/>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6D7928D-6047-469F-AF4A-FC4D11DB19F9}" type="slidenum">
              <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3" name="Tekstvak 2"/>
          <p:cNvSpPr txBox="1"/>
          <p:nvPr/>
        </p:nvSpPr>
        <p:spPr>
          <a:xfrm>
            <a:off x="3840479" y="804672"/>
            <a:ext cx="4978481" cy="5248656"/>
          </a:xfrm>
          <a:prstGeom prst="rect">
            <a:avLst/>
          </a:prstGeom>
        </p:spPr>
        <p:txBody>
          <a:bodyPr vert="horz" lIns="91440" tIns="45720" rIns="91440" bIns="45720" rtlCol="0" anchor="ctr">
            <a:normAutofit/>
          </a:bodyPr>
          <a:lstStyle/>
          <a:p>
            <a:pPr marL="571500" marR="0" lvl="1" algn="l" defTabSz="914400" rtl="0" eaLnBrk="1" fontAlgn="auto" latinLnBrk="0" hangingPunct="1">
              <a:lnSpc>
                <a:spcPct val="90000"/>
              </a:lnSpc>
              <a:spcBef>
                <a:spcPts val="0"/>
              </a:spcBef>
              <a:spcAft>
                <a:spcPts val="600"/>
              </a:spcAft>
              <a:buClrTx/>
              <a:buSzTx/>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Verleggen focus naar verblijfswetgeving: ABS acteert de staat, niet de verblijfstoestand</a:t>
            </a:r>
          </a:p>
          <a:p>
            <a:pPr marL="571500" marR="0" lvl="1" algn="l" defTabSz="914400" rtl="0" eaLnBrk="1" fontAlgn="auto" latinLnBrk="0" hangingPunct="1">
              <a:lnSpc>
                <a:spcPct val="90000"/>
              </a:lnSpc>
              <a:spcBef>
                <a:spcPts val="0"/>
              </a:spcBef>
              <a:spcAft>
                <a:spcPts val="600"/>
              </a:spcAft>
              <a:buClrTx/>
              <a:buSzTx/>
              <a:tabLst/>
              <a:defRPr/>
            </a:pPr>
            <a:endParaRPr lang="nl-BE" sz="2800" dirty="0">
              <a:solidFill>
                <a:prstClr val="black"/>
              </a:solidFill>
              <a:latin typeface="Calibri"/>
            </a:endParaRPr>
          </a:p>
          <a:p>
            <a:pPr marL="571500" marR="0" lvl="1" algn="l" defTabSz="914400" rtl="0" eaLnBrk="1" fontAlgn="auto" latinLnBrk="0" hangingPunct="1">
              <a:lnSpc>
                <a:spcPct val="90000"/>
              </a:lnSpc>
              <a:spcBef>
                <a:spcPts val="0"/>
              </a:spcBef>
              <a:spcAft>
                <a:spcPts val="600"/>
              </a:spcAft>
              <a:buClrTx/>
              <a:buSzTx/>
              <a:tabLst/>
              <a:defRPr/>
            </a:pPr>
            <a:endParaRPr kumimoji="0" lang="nl-BE" sz="2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nl-B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el 1"/>
          <p:cNvSpPr>
            <a:spLocks noGrp="1"/>
          </p:cNvSpPr>
          <p:nvPr>
            <p:ph type="title"/>
          </p:nvPr>
        </p:nvSpPr>
        <p:spPr>
          <a:xfrm>
            <a:off x="678657" y="2415322"/>
            <a:ext cx="2588798" cy="2399869"/>
          </a:xfrm>
        </p:spPr>
        <p:txBody>
          <a:bodyPr vert="horz" lIns="91440" tIns="45720" rIns="91440" bIns="45720" rtlCol="0" anchor="ctr">
            <a:normAutofit/>
          </a:bodyPr>
          <a:lstStyle/>
          <a:p>
            <a:pPr>
              <a:lnSpc>
                <a:spcPct val="90000"/>
              </a:lnSpc>
            </a:pPr>
            <a:r>
              <a:rPr lang="en-US" sz="3500" dirty="0" err="1">
                <a:solidFill>
                  <a:srgbClr val="FFFFFF"/>
                </a:solidFill>
              </a:rPr>
              <a:t>Een</a:t>
            </a:r>
            <a:r>
              <a:rPr lang="en-US" sz="3500" dirty="0">
                <a:solidFill>
                  <a:srgbClr val="FFFFFF"/>
                </a:solidFill>
              </a:rPr>
              <a:t> kind is </a:t>
            </a:r>
            <a:r>
              <a:rPr lang="en-US" sz="3500" dirty="0" err="1">
                <a:solidFill>
                  <a:srgbClr val="FFFFFF"/>
                </a:solidFill>
              </a:rPr>
              <a:t>niet</a:t>
            </a:r>
            <a:r>
              <a:rPr lang="en-US" sz="3500" dirty="0">
                <a:solidFill>
                  <a:srgbClr val="FFFFFF"/>
                </a:solidFill>
              </a:rPr>
              <a:t> van papier !</a:t>
            </a:r>
            <a:endParaRPr lang="en-US" sz="3500" kern="1200" dirty="0">
              <a:solidFill>
                <a:srgbClr val="FFFFFF"/>
              </a:solidFill>
              <a:latin typeface="+mj-lt"/>
              <a:ea typeface="+mj-ea"/>
              <a:cs typeface="+mj-cs"/>
            </a:endParaRPr>
          </a:p>
        </p:txBody>
      </p:sp>
      <p:pic>
        <p:nvPicPr>
          <p:cNvPr id="33" name="Tijdelijke aanduiding voor inhoud 7">
            <a:extLst>
              <a:ext uri="{FF2B5EF4-FFF2-40B4-BE49-F238E27FC236}">
                <a16:creationId xmlns:a16="http://schemas.microsoft.com/office/drawing/2014/main" id="{F539CD6B-05DC-4181-97BA-1B6B89D7A7BF}"/>
              </a:ext>
            </a:extLst>
          </p:cNvPr>
          <p:cNvPicPr>
            <a:picLocks noChangeAspect="1"/>
          </p:cNvPicPr>
          <p:nvPr/>
        </p:nvPicPr>
        <p:blipFill>
          <a:blip r:embed="rId3" cstate="print"/>
          <a:stretch>
            <a:fillRect/>
          </a:stretch>
        </p:blipFill>
        <p:spPr>
          <a:xfrm>
            <a:off x="5888106" y="3757340"/>
            <a:ext cx="2152801" cy="2483395"/>
          </a:xfrm>
          <a:prstGeom prst="rect">
            <a:avLst/>
          </a:prstGeom>
        </p:spPr>
      </p:pic>
    </p:spTree>
    <p:extLst>
      <p:ext uri="{BB962C8B-B14F-4D97-AF65-F5344CB8AC3E}">
        <p14:creationId xmlns:p14="http://schemas.microsoft.com/office/powerpoint/2010/main" val="2934063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jdelijke aanduiding voor dianummer 3">
            <a:extLst>
              <a:ext uri="{FF2B5EF4-FFF2-40B4-BE49-F238E27FC236}">
                <a16:creationId xmlns:a16="http://schemas.microsoft.com/office/drawing/2014/main" id="{3E355E6D-BB75-40FA-83C4-2577BD2D64E9}"/>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6D7928D-6047-469F-AF4A-FC4D11DB19F9}" type="slidenum">
              <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3" name="Tekstvak 2"/>
          <p:cNvSpPr txBox="1"/>
          <p:nvPr/>
        </p:nvSpPr>
        <p:spPr>
          <a:xfrm>
            <a:off x="3840479" y="638176"/>
            <a:ext cx="4899493" cy="5959176"/>
          </a:xfrm>
          <a:prstGeom prst="rect">
            <a:avLst/>
          </a:prstGeom>
        </p:spPr>
        <p:txBody>
          <a:bodyPr vert="horz" lIns="91440" tIns="45720" rIns="91440" bIns="45720" rtlCol="0" anchor="ctr">
            <a:normAutofit/>
          </a:bodyPr>
          <a:lstStyle/>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nl-B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el 1"/>
          <p:cNvSpPr>
            <a:spLocks noGrp="1"/>
          </p:cNvSpPr>
          <p:nvPr>
            <p:ph type="title"/>
          </p:nvPr>
        </p:nvSpPr>
        <p:spPr>
          <a:xfrm>
            <a:off x="678657" y="2415322"/>
            <a:ext cx="2588798" cy="2399869"/>
          </a:xfrm>
        </p:spPr>
        <p:txBody>
          <a:bodyPr vert="horz" lIns="91440" tIns="45720" rIns="91440" bIns="45720" rtlCol="0" anchor="ctr">
            <a:normAutofit/>
          </a:bodyPr>
          <a:lstStyle/>
          <a:p>
            <a:pPr>
              <a:lnSpc>
                <a:spcPct val="90000"/>
              </a:lnSpc>
            </a:pPr>
            <a:r>
              <a:rPr lang="en-US" sz="3500" dirty="0" err="1">
                <a:solidFill>
                  <a:srgbClr val="FFFFFF"/>
                </a:solidFill>
              </a:rPr>
              <a:t>Uitsmijter</a:t>
            </a:r>
            <a:endParaRPr lang="en-US" sz="3500" kern="1200" dirty="0">
              <a:solidFill>
                <a:srgbClr val="FFFFFF"/>
              </a:solidFill>
              <a:latin typeface="+mj-lt"/>
              <a:ea typeface="+mj-ea"/>
              <a:cs typeface="+mj-cs"/>
            </a:endParaRPr>
          </a:p>
        </p:txBody>
      </p:sp>
      <p:pic>
        <p:nvPicPr>
          <p:cNvPr id="33" name="Afbeelding 32">
            <a:extLst>
              <a:ext uri="{FF2B5EF4-FFF2-40B4-BE49-F238E27FC236}">
                <a16:creationId xmlns:a16="http://schemas.microsoft.com/office/drawing/2014/main" id="{F9F9BA19-06BE-44B0-9F64-E3A7E4A08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099" y="1432292"/>
            <a:ext cx="5228247" cy="3737718"/>
          </a:xfrm>
          <a:prstGeom prst="rect">
            <a:avLst/>
          </a:prstGeom>
        </p:spPr>
      </p:pic>
    </p:spTree>
    <p:extLst>
      <p:ext uri="{BB962C8B-B14F-4D97-AF65-F5344CB8AC3E}">
        <p14:creationId xmlns:p14="http://schemas.microsoft.com/office/powerpoint/2010/main" val="421779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jdelijke aanduiding voor dianummer 3">
            <a:extLst>
              <a:ext uri="{FF2B5EF4-FFF2-40B4-BE49-F238E27FC236}">
                <a16:creationId xmlns:a16="http://schemas.microsoft.com/office/drawing/2014/main" id="{3E355E6D-BB75-40FA-83C4-2577BD2D64E9}"/>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6D7928D-6047-469F-AF4A-FC4D11DB19F9}" type="slidenum">
              <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3" name="Tekstvak 2"/>
          <p:cNvSpPr txBox="1"/>
          <p:nvPr/>
        </p:nvSpPr>
        <p:spPr>
          <a:xfrm>
            <a:off x="3840479" y="638176"/>
            <a:ext cx="4899493" cy="5959176"/>
          </a:xfrm>
          <a:prstGeom prst="rect">
            <a:avLst/>
          </a:prstGeom>
        </p:spPr>
        <p:txBody>
          <a:bodyPr vert="horz" lIns="91440" tIns="45720" rIns="91440" bIns="45720" rtlCol="0" anchor="ctr">
            <a:normAutofit lnSpcReduction="10000"/>
          </a:bodyPr>
          <a:lstStyle/>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Databank van Akten van de Burgerlijke Stand (31/3/2019)</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Afschriften en uittreksels </a:t>
            </a:r>
            <a:r>
              <a:rPr kumimoji="0" lang="nl-BE" sz="2800" b="0" i="0" u="none" strike="noStrike" kern="1200" cap="none" spc="0" normalizeH="0" baseline="0" noProof="0" dirty="0" err="1">
                <a:ln>
                  <a:noFill/>
                </a:ln>
                <a:solidFill>
                  <a:prstClr val="black"/>
                </a:solidFill>
                <a:effectLst/>
                <a:uLnTx/>
                <a:uFillTx/>
                <a:latin typeface="Calibri"/>
                <a:ea typeface="+mn-ea"/>
                <a:cs typeface="+mn-cs"/>
              </a:rPr>
              <a:t>plaatsonafhankelijk</a:t>
            </a:r>
            <a:r>
              <a:rPr kumimoji="0" lang="nl-BE" sz="2800" b="0" i="0" u="none" strike="noStrike" kern="1200" cap="none" spc="0" normalizeH="0" baseline="0" noProof="0" dirty="0">
                <a:ln>
                  <a:noFill/>
                </a:ln>
                <a:solidFill>
                  <a:prstClr val="black"/>
                </a:solidFill>
                <a:effectLst/>
                <a:uLnTx/>
                <a:uFillTx/>
                <a:latin typeface="Calibri"/>
                <a:ea typeface="+mn-ea"/>
                <a:cs typeface="+mn-cs"/>
              </a:rPr>
              <a:t> afgeleverd </a:t>
            </a:r>
            <a:r>
              <a:rPr lang="nl-BE" sz="2800" dirty="0">
                <a:solidFill>
                  <a:prstClr val="black"/>
                </a:solidFill>
                <a:latin typeface="Calibri"/>
              </a:rPr>
              <a:t>met elektronisch zegel art. 3.27 </a:t>
            </a:r>
            <a:r>
              <a:rPr lang="nl-BE" sz="2800" dirty="0" err="1">
                <a:solidFill>
                  <a:prstClr val="black"/>
                </a:solidFill>
                <a:latin typeface="Calibri"/>
              </a:rPr>
              <a:t>eIDAS</a:t>
            </a:r>
            <a:r>
              <a:rPr lang="nl-BE" sz="2800" dirty="0">
                <a:solidFill>
                  <a:prstClr val="black"/>
                </a:solidFill>
                <a:latin typeface="Calibri"/>
              </a:rPr>
              <a:t> Verordening (verplicht te accepteren art. 35 </a:t>
            </a:r>
            <a:r>
              <a:rPr lang="nl-BE" sz="2800" dirty="0" err="1">
                <a:solidFill>
                  <a:prstClr val="black"/>
                </a:solidFill>
                <a:latin typeface="Calibri"/>
              </a:rPr>
              <a:t>eIDAS</a:t>
            </a:r>
            <a:r>
              <a:rPr lang="nl-BE" sz="2800" dirty="0">
                <a:solidFill>
                  <a:prstClr val="black"/>
                </a:solidFill>
                <a:latin typeface="Calibri"/>
              </a:rPr>
              <a:t>)</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nl-BE" sz="2800" dirty="0">
                <a:solidFill>
                  <a:prstClr val="black"/>
                </a:solidFill>
                <a:latin typeface="Calibri"/>
              </a:rPr>
              <a:t>Verificatie elektronisch document in pdf-reader</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Verificatie afdruk via QR-Code of alfanumerieke code</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nl-B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el 1"/>
          <p:cNvSpPr>
            <a:spLocks noGrp="1"/>
          </p:cNvSpPr>
          <p:nvPr>
            <p:ph type="title"/>
          </p:nvPr>
        </p:nvSpPr>
        <p:spPr>
          <a:xfrm>
            <a:off x="678657" y="2415322"/>
            <a:ext cx="2588798" cy="2399869"/>
          </a:xfrm>
        </p:spPr>
        <p:txBody>
          <a:bodyPr vert="horz" lIns="91440" tIns="45720" rIns="91440" bIns="45720" rtlCol="0" anchor="ctr">
            <a:normAutofit/>
          </a:bodyPr>
          <a:lstStyle/>
          <a:p>
            <a:pPr>
              <a:lnSpc>
                <a:spcPct val="90000"/>
              </a:lnSpc>
            </a:pPr>
            <a:r>
              <a:rPr lang="en-US" sz="3500" dirty="0">
                <a:solidFill>
                  <a:srgbClr val="FFFFFF"/>
                </a:solidFill>
              </a:rPr>
              <a:t>DABS</a:t>
            </a:r>
            <a:endParaRPr lang="en-US" sz="3500" kern="1200" dirty="0">
              <a:solidFill>
                <a:srgbClr val="FFFFFF"/>
              </a:solidFill>
              <a:latin typeface="+mj-lt"/>
              <a:ea typeface="+mj-ea"/>
              <a:cs typeface="+mj-cs"/>
            </a:endParaRPr>
          </a:p>
        </p:txBody>
      </p:sp>
    </p:spTree>
    <p:extLst>
      <p:ext uri="{BB962C8B-B14F-4D97-AF65-F5344CB8AC3E}">
        <p14:creationId xmlns:p14="http://schemas.microsoft.com/office/powerpoint/2010/main" val="3401370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jdelijke aanduiding voor dianummer 3">
            <a:extLst>
              <a:ext uri="{FF2B5EF4-FFF2-40B4-BE49-F238E27FC236}">
                <a16:creationId xmlns:a16="http://schemas.microsoft.com/office/drawing/2014/main" id="{3E355E6D-BB75-40FA-83C4-2577BD2D64E9}"/>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6D7928D-6047-469F-AF4A-FC4D11DB19F9}" type="slidenum">
              <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3" name="Tekstvak 2"/>
          <p:cNvSpPr txBox="1"/>
          <p:nvPr/>
        </p:nvSpPr>
        <p:spPr>
          <a:xfrm>
            <a:off x="3840479" y="638176"/>
            <a:ext cx="4899493" cy="5959176"/>
          </a:xfrm>
          <a:prstGeom prst="rect">
            <a:avLst/>
          </a:prstGeom>
        </p:spPr>
        <p:txBody>
          <a:bodyPr vert="horz" lIns="91440" tIns="45720" rIns="91440" bIns="45720" rtlCol="0" anchor="ctr">
            <a:normAutofit/>
          </a:bodyPr>
          <a:lstStyle/>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nl-B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el 1"/>
          <p:cNvSpPr>
            <a:spLocks noGrp="1"/>
          </p:cNvSpPr>
          <p:nvPr>
            <p:ph type="title"/>
          </p:nvPr>
        </p:nvSpPr>
        <p:spPr>
          <a:xfrm>
            <a:off x="678657" y="2415322"/>
            <a:ext cx="2588798" cy="2399869"/>
          </a:xfrm>
        </p:spPr>
        <p:txBody>
          <a:bodyPr vert="horz" lIns="91440" tIns="45720" rIns="91440" bIns="45720" rtlCol="0" anchor="ctr">
            <a:normAutofit/>
          </a:bodyPr>
          <a:lstStyle/>
          <a:p>
            <a:pPr>
              <a:lnSpc>
                <a:spcPct val="90000"/>
              </a:lnSpc>
            </a:pPr>
            <a:r>
              <a:rPr lang="en-US" sz="3500" dirty="0" err="1">
                <a:solidFill>
                  <a:srgbClr val="FFFFFF"/>
                </a:solidFill>
              </a:rPr>
              <a:t>Verificatie</a:t>
            </a:r>
            <a:endParaRPr lang="en-US" sz="3500" kern="1200" dirty="0">
              <a:solidFill>
                <a:srgbClr val="FFFFFF"/>
              </a:solidFill>
              <a:latin typeface="+mj-lt"/>
              <a:ea typeface="+mj-ea"/>
              <a:cs typeface="+mj-cs"/>
            </a:endParaRPr>
          </a:p>
        </p:txBody>
      </p:sp>
      <p:pic>
        <p:nvPicPr>
          <p:cNvPr id="33" name="Afbeelding 32">
            <a:extLst>
              <a:ext uri="{FF2B5EF4-FFF2-40B4-BE49-F238E27FC236}">
                <a16:creationId xmlns:a16="http://schemas.microsoft.com/office/drawing/2014/main" id="{084D46E9-D39D-4264-BD1A-7359CC1B2DBF}"/>
              </a:ext>
            </a:extLst>
          </p:cNvPr>
          <p:cNvPicPr>
            <a:picLocks noChangeAspect="1"/>
          </p:cNvPicPr>
          <p:nvPr/>
        </p:nvPicPr>
        <p:blipFill>
          <a:blip r:embed="rId3"/>
          <a:stretch>
            <a:fillRect/>
          </a:stretch>
        </p:blipFill>
        <p:spPr>
          <a:xfrm>
            <a:off x="3823375" y="532820"/>
            <a:ext cx="4386363" cy="6259592"/>
          </a:xfrm>
          <a:prstGeom prst="rect">
            <a:avLst/>
          </a:prstGeom>
        </p:spPr>
      </p:pic>
      <p:sp>
        <p:nvSpPr>
          <p:cNvPr id="6" name="Rechthoek 5">
            <a:extLst>
              <a:ext uri="{FF2B5EF4-FFF2-40B4-BE49-F238E27FC236}">
                <a16:creationId xmlns:a16="http://schemas.microsoft.com/office/drawing/2014/main" id="{BEFD759B-66FC-4791-8F38-91954FDC5CC6}"/>
              </a:ext>
            </a:extLst>
          </p:cNvPr>
          <p:cNvSpPr/>
          <p:nvPr/>
        </p:nvSpPr>
        <p:spPr>
          <a:xfrm>
            <a:off x="5800409" y="1536742"/>
            <a:ext cx="792088" cy="1136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D946C185-E9E1-4C54-B291-36EE60AFB988}"/>
              </a:ext>
            </a:extLst>
          </p:cNvPr>
          <p:cNvSpPr/>
          <p:nvPr/>
        </p:nvSpPr>
        <p:spPr>
          <a:xfrm>
            <a:off x="6084168" y="1916832"/>
            <a:ext cx="864096" cy="26642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71988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jdelijke aanduiding voor dianummer 3">
            <a:extLst>
              <a:ext uri="{FF2B5EF4-FFF2-40B4-BE49-F238E27FC236}">
                <a16:creationId xmlns:a16="http://schemas.microsoft.com/office/drawing/2014/main" id="{3E355E6D-BB75-40FA-83C4-2577BD2D64E9}"/>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6D7928D-6047-469F-AF4A-FC4D11DB19F9}" type="slidenum">
              <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3" name="Tekstvak 2"/>
          <p:cNvSpPr txBox="1"/>
          <p:nvPr/>
        </p:nvSpPr>
        <p:spPr>
          <a:xfrm>
            <a:off x="3840479" y="638176"/>
            <a:ext cx="4899493" cy="5959176"/>
          </a:xfrm>
          <a:prstGeom prst="rect">
            <a:avLst/>
          </a:prstGeom>
        </p:spPr>
        <p:txBody>
          <a:bodyPr vert="horz" lIns="91440" tIns="45720" rIns="91440" bIns="45720" rtlCol="0" anchor="ctr">
            <a:normAutofit/>
          </a:bodyPr>
          <a:lstStyle/>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nl-B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el 1"/>
          <p:cNvSpPr>
            <a:spLocks noGrp="1"/>
          </p:cNvSpPr>
          <p:nvPr>
            <p:ph type="title"/>
          </p:nvPr>
        </p:nvSpPr>
        <p:spPr>
          <a:xfrm>
            <a:off x="678657" y="2415322"/>
            <a:ext cx="2588798" cy="2399869"/>
          </a:xfrm>
        </p:spPr>
        <p:txBody>
          <a:bodyPr vert="horz" lIns="91440" tIns="45720" rIns="91440" bIns="45720" rtlCol="0" anchor="ctr">
            <a:normAutofit/>
          </a:bodyPr>
          <a:lstStyle/>
          <a:p>
            <a:pPr>
              <a:lnSpc>
                <a:spcPct val="90000"/>
              </a:lnSpc>
            </a:pPr>
            <a:r>
              <a:rPr lang="en-US" sz="3500" dirty="0" err="1">
                <a:solidFill>
                  <a:srgbClr val="FFFFFF"/>
                </a:solidFill>
              </a:rPr>
              <a:t>Verificatie</a:t>
            </a:r>
            <a:endParaRPr lang="en-US" sz="3500" kern="1200" dirty="0">
              <a:solidFill>
                <a:srgbClr val="FFFFFF"/>
              </a:solidFill>
              <a:latin typeface="+mj-lt"/>
              <a:ea typeface="+mj-ea"/>
              <a:cs typeface="+mj-cs"/>
            </a:endParaRPr>
          </a:p>
        </p:txBody>
      </p:sp>
      <p:pic>
        <p:nvPicPr>
          <p:cNvPr id="38" name="Afbeelding 37">
            <a:extLst>
              <a:ext uri="{FF2B5EF4-FFF2-40B4-BE49-F238E27FC236}">
                <a16:creationId xmlns:a16="http://schemas.microsoft.com/office/drawing/2014/main" id="{EF76E5EF-DD43-4863-AC83-7E548D2166E4}"/>
              </a:ext>
            </a:extLst>
          </p:cNvPr>
          <p:cNvPicPr>
            <a:picLocks noChangeAspect="1"/>
          </p:cNvPicPr>
          <p:nvPr/>
        </p:nvPicPr>
        <p:blipFill>
          <a:blip r:embed="rId3"/>
          <a:stretch>
            <a:fillRect/>
          </a:stretch>
        </p:blipFill>
        <p:spPr>
          <a:xfrm>
            <a:off x="3868191" y="582897"/>
            <a:ext cx="4295923" cy="2949560"/>
          </a:xfrm>
          <a:prstGeom prst="rect">
            <a:avLst/>
          </a:prstGeom>
        </p:spPr>
      </p:pic>
      <p:pic>
        <p:nvPicPr>
          <p:cNvPr id="39" name="Tijdelijke aanduiding voor inhoud 3">
            <a:extLst>
              <a:ext uri="{FF2B5EF4-FFF2-40B4-BE49-F238E27FC236}">
                <a16:creationId xmlns:a16="http://schemas.microsoft.com/office/drawing/2014/main" id="{EF34DC24-7643-4BBC-8106-8727DB34CBB6}"/>
              </a:ext>
            </a:extLst>
          </p:cNvPr>
          <p:cNvPicPr>
            <a:picLocks noChangeAspect="1"/>
          </p:cNvPicPr>
          <p:nvPr/>
        </p:nvPicPr>
        <p:blipFill>
          <a:blip r:embed="rId4"/>
          <a:stretch>
            <a:fillRect/>
          </a:stretch>
        </p:blipFill>
        <p:spPr>
          <a:xfrm>
            <a:off x="3847671" y="3802864"/>
            <a:ext cx="4331433" cy="2949560"/>
          </a:xfrm>
          <a:prstGeom prst="rect">
            <a:avLst/>
          </a:prstGeom>
        </p:spPr>
      </p:pic>
      <p:sp>
        <p:nvSpPr>
          <p:cNvPr id="40" name="Rechthoek 39">
            <a:extLst>
              <a:ext uri="{FF2B5EF4-FFF2-40B4-BE49-F238E27FC236}">
                <a16:creationId xmlns:a16="http://schemas.microsoft.com/office/drawing/2014/main" id="{DAE5E545-66C1-4A3A-A51A-C63265EB7E44}"/>
              </a:ext>
            </a:extLst>
          </p:cNvPr>
          <p:cNvSpPr/>
          <p:nvPr/>
        </p:nvSpPr>
        <p:spPr>
          <a:xfrm>
            <a:off x="5617343" y="836712"/>
            <a:ext cx="792088"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a:extLst>
              <a:ext uri="{FF2B5EF4-FFF2-40B4-BE49-F238E27FC236}">
                <a16:creationId xmlns:a16="http://schemas.microsoft.com/office/drawing/2014/main" id="{591532C8-EF8C-4AC7-BDE4-838BEB4EA83B}"/>
              </a:ext>
            </a:extLst>
          </p:cNvPr>
          <p:cNvSpPr/>
          <p:nvPr/>
        </p:nvSpPr>
        <p:spPr>
          <a:xfrm>
            <a:off x="5220072" y="1379549"/>
            <a:ext cx="2749974" cy="32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E7E28AF0-5DE1-4B5D-AAA3-74A65A653E8F}"/>
              </a:ext>
            </a:extLst>
          </p:cNvPr>
          <p:cNvSpPr/>
          <p:nvPr/>
        </p:nvSpPr>
        <p:spPr>
          <a:xfrm>
            <a:off x="5406626" y="3804768"/>
            <a:ext cx="1002805" cy="6323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7B7D85E8-DC54-4815-9376-8EA874A91740}"/>
              </a:ext>
            </a:extLst>
          </p:cNvPr>
          <p:cNvSpPr/>
          <p:nvPr/>
        </p:nvSpPr>
        <p:spPr>
          <a:xfrm>
            <a:off x="5128019" y="4510138"/>
            <a:ext cx="1281412" cy="1973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5235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678657" y="2415322"/>
            <a:ext cx="2588798" cy="2399869"/>
          </a:xfrm>
        </p:spPr>
        <p:txBody>
          <a:bodyPr vert="horz" lIns="91440" tIns="45720" rIns="91440" bIns="45720" rtlCol="0" anchor="ctr">
            <a:normAutofit/>
          </a:bodyPr>
          <a:lstStyle/>
          <a:p>
            <a:pPr>
              <a:lnSpc>
                <a:spcPct val="90000"/>
              </a:lnSpc>
            </a:pPr>
            <a:r>
              <a:rPr lang="en-US" sz="3500" kern="1200" dirty="0" err="1">
                <a:solidFill>
                  <a:srgbClr val="FFFFFF"/>
                </a:solidFill>
                <a:latin typeface="+mj-lt"/>
                <a:ea typeface="+mj-ea"/>
                <a:cs typeface="+mj-cs"/>
              </a:rPr>
              <a:t>Vragen</a:t>
            </a:r>
            <a:r>
              <a:rPr lang="en-US" sz="3500" dirty="0">
                <a:solidFill>
                  <a:srgbClr val="FFFFFF"/>
                </a:solidFill>
              </a:rPr>
              <a:t> </a:t>
            </a:r>
            <a:r>
              <a:rPr lang="en-US" sz="3500" kern="1200" dirty="0">
                <a:solidFill>
                  <a:srgbClr val="FFFFFF"/>
                </a:solidFill>
                <a:latin typeface="+mj-lt"/>
                <a:ea typeface="+mj-ea"/>
                <a:cs typeface="+mj-cs"/>
              </a:rPr>
              <a:t>?</a:t>
            </a:r>
          </a:p>
        </p:txBody>
      </p:sp>
      <p:sp>
        <p:nvSpPr>
          <p:cNvPr id="3" name="Tijdelijke aanduiding voor dianummer 2">
            <a:extLst>
              <a:ext uri="{FF2B5EF4-FFF2-40B4-BE49-F238E27FC236}">
                <a16:creationId xmlns:a16="http://schemas.microsoft.com/office/drawing/2014/main" id="{DB1223C5-1A16-449F-A37F-234188CD522B}"/>
              </a:ext>
            </a:extLst>
          </p:cNvPr>
          <p:cNvSpPr>
            <a:spLocks noGrp="1"/>
          </p:cNvSpPr>
          <p:nvPr>
            <p:ph type="sldNum" sz="quarter" idx="12"/>
          </p:nvPr>
        </p:nvSpPr>
        <p:spPr>
          <a:xfrm>
            <a:off x="7852410" y="320040"/>
            <a:ext cx="685800" cy="320040"/>
          </a:xfrm>
        </p:spPr>
        <p:txBody>
          <a:bodyPr vert="horz" lIns="91440" tIns="45720" rIns="91440" bIns="45720" rtlCol="0" anchor="ctr">
            <a:normAutofit/>
          </a:bodyPr>
          <a:lstStyle/>
          <a:p>
            <a:pPr>
              <a:spcAft>
                <a:spcPts val="600"/>
              </a:spcAft>
            </a:pPr>
            <a:fld id="{C6D7928D-6047-469F-AF4A-FC4D11DB19F9}" type="slidenum">
              <a:rPr lang="en-US" sz="1000">
                <a:solidFill>
                  <a:schemeClr val="tx1">
                    <a:lumMod val="50000"/>
                    <a:lumOff val="50000"/>
                  </a:schemeClr>
                </a:solidFill>
              </a:rPr>
              <a:pPr>
                <a:spcAft>
                  <a:spcPts val="600"/>
                </a:spcAft>
              </a:pPr>
              <a:t>26</a:t>
            </a:fld>
            <a:endParaRPr lang="en-US" sz="1000">
              <a:solidFill>
                <a:schemeClr val="tx1">
                  <a:lumMod val="50000"/>
                  <a:lumOff val="50000"/>
                </a:schemeClr>
              </a:solidFill>
            </a:endParaRPr>
          </a:p>
        </p:txBody>
      </p:sp>
      <p:sp>
        <p:nvSpPr>
          <p:cNvPr id="4" name="Tekstvak 3"/>
          <p:cNvSpPr txBox="1"/>
          <p:nvPr/>
        </p:nvSpPr>
        <p:spPr>
          <a:xfrm>
            <a:off x="3840480" y="804672"/>
            <a:ext cx="4711446" cy="5248656"/>
          </a:xfrm>
          <a:prstGeom prst="rect">
            <a:avLst/>
          </a:prstGeom>
        </p:spPr>
        <p:txBody>
          <a:bodyPr vert="horz" lIns="91440" tIns="45720" rIns="91440" bIns="45720" rtlCol="0" anchor="ctr">
            <a:normAutofit/>
          </a:bodyPr>
          <a:lstStyle/>
          <a:p>
            <a:pPr marL="800100" lvl="1" indent="-228600">
              <a:lnSpc>
                <a:spcPct val="90000"/>
              </a:lnSpc>
              <a:spcAft>
                <a:spcPts val="600"/>
              </a:spcAft>
              <a:buFont typeface="Arial" panose="020B0604020202020204" pitchFamily="34" charset="0"/>
              <a:buChar char="•"/>
            </a:pPr>
            <a:endParaRPr lang="en-US" sz="1700" dirty="0"/>
          </a:p>
          <a:p>
            <a:pPr marL="571500" lvl="1">
              <a:lnSpc>
                <a:spcPct val="90000"/>
              </a:lnSpc>
              <a:spcAft>
                <a:spcPts val="600"/>
              </a:spcAft>
            </a:pPr>
            <a:r>
              <a:rPr lang="en-US" sz="2800" dirty="0"/>
              <a:t>Dank voor </a:t>
            </a:r>
            <a:r>
              <a:rPr lang="en-US" sz="2800" dirty="0" err="1"/>
              <a:t>uw</a:t>
            </a:r>
            <a:r>
              <a:rPr lang="en-US" sz="2800" dirty="0"/>
              <a:t> </a:t>
            </a:r>
            <a:r>
              <a:rPr lang="en-US" sz="2800" dirty="0" err="1"/>
              <a:t>aandacht</a:t>
            </a:r>
            <a:r>
              <a:rPr lang="en-US" sz="2800" dirty="0"/>
              <a:t> !!!</a:t>
            </a:r>
          </a:p>
          <a:p>
            <a:pPr marL="800100" lvl="1" indent="-228600">
              <a:lnSpc>
                <a:spcPct val="90000"/>
              </a:lnSpc>
              <a:spcAft>
                <a:spcPts val="600"/>
              </a:spcAft>
              <a:buFont typeface="Arial" panose="020B0604020202020204" pitchFamily="34" charset="0"/>
              <a:buChar char="•"/>
            </a:pPr>
            <a:endParaRPr lang="en-US" sz="2800" dirty="0"/>
          </a:p>
          <a:p>
            <a:pPr marL="571500" lvl="1">
              <a:lnSpc>
                <a:spcPct val="90000"/>
              </a:lnSpc>
              <a:spcAft>
                <a:spcPts val="600"/>
              </a:spcAft>
            </a:pPr>
            <a:r>
              <a:rPr lang="en-US" sz="2800" dirty="0">
                <a:hlinkClick r:id="rId3"/>
              </a:rPr>
              <a:t>steve@vlavabbs.be</a:t>
            </a:r>
            <a:endParaRPr lang="en-US" sz="2800" dirty="0"/>
          </a:p>
          <a:p>
            <a:pPr marL="800100" lvl="1" indent="-228600">
              <a:lnSpc>
                <a:spcPct val="90000"/>
              </a:lnSpc>
              <a:spcAft>
                <a:spcPts val="600"/>
              </a:spcAft>
              <a:buFont typeface="Arial" panose="020B0604020202020204" pitchFamily="34" charset="0"/>
              <a:buChar char="•"/>
            </a:pPr>
            <a:endParaRPr lang="en-US" sz="1700" dirty="0"/>
          </a:p>
          <a:p>
            <a:pPr marL="800100" lvl="1" indent="-228600">
              <a:lnSpc>
                <a:spcPct val="90000"/>
              </a:lnSpc>
              <a:spcAft>
                <a:spcPts val="600"/>
              </a:spcAft>
              <a:buFont typeface="Arial" panose="020B0604020202020204" pitchFamily="34" charset="0"/>
              <a:buChar char="•"/>
            </a:pP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FE1151-0D14-4504-950C-EAFF3F3B9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29F4DAE-D0C6-4D03-A1ED-A5F5C826A7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3" name="Freeform 5">
              <a:extLst>
                <a:ext uri="{FF2B5EF4-FFF2-40B4-BE49-F238E27FC236}">
                  <a16:creationId xmlns:a16="http://schemas.microsoft.com/office/drawing/2014/main" id="{4F6D14CB-71F7-47ED-B06E-5FA262A1C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FF3E8156-726C-4AB4-9521-33E6A4C43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FCA7C0D9-C629-4C86-8B54-07006FC1BD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56B7AFD9-E249-432F-85FD-DC2F4E768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57C24C62-E9E6-4E0A-8855-A47F435BF2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CFF628F9-597E-4120-9EEF-017B857A05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0577406C-45C4-4C96-98FC-DBFA28B440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26A26F9-274A-48EF-BB7D-E0C8EA2547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06A55F0F-DF8C-41D3-A6F7-936F4889E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F52952BD-E81C-4422-9FC3-38921BEE0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547F221-63E0-44E1-AF13-8C8776FA72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EA309391-0E7C-4A18-B861-19D1C76C4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1B4CD058-5549-4D4C-B804-E2C0D48E4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4030C2E4-7A11-43C9-B699-68BFE37FE4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B5FED9E-3C99-4661-9D1D-4314A83E28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E6A1647D-EF37-4A87-B92F-BE8AAD59D8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B6131042-DFB6-4FEE-915B-06C44E4026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76E51552-16F9-47F1-BDD1-E4DB3D95B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36B8D369-7D22-49ED-AD82-0B7A460F49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178DEAEF-5CE8-4AA3-9ACA-7C28589CB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5D27EAFD-D0DE-43D4-9D1B-9AEFBF14D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34">
            <a:extLst>
              <a:ext uri="{FF2B5EF4-FFF2-40B4-BE49-F238E27FC236}">
                <a16:creationId xmlns:a16="http://schemas.microsoft.com/office/drawing/2014/main" id="{A24D3ABC-09C0-48E7-AA0A-0907A545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6" name="Rectangle 35">
              <a:extLst>
                <a:ext uri="{FF2B5EF4-FFF2-40B4-BE49-F238E27FC236}">
                  <a16:creationId xmlns:a16="http://schemas.microsoft.com/office/drawing/2014/main" id="{EE9ED457-A0AC-4B64-9428-D7AA91A69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2">
              <a:extLst>
                <a:ext uri="{FF2B5EF4-FFF2-40B4-BE49-F238E27FC236}">
                  <a16:creationId xmlns:a16="http://schemas.microsoft.com/office/drawing/2014/main" id="{3CCDDEAD-1A32-443F-ADEA-61F1AA0CC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12DAEA5-8744-49F1-9CF4-2110071FE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title"/>
          </p:nvPr>
        </p:nvSpPr>
        <p:spPr>
          <a:xfrm>
            <a:off x="666473" y="2358391"/>
            <a:ext cx="2624234" cy="2453676"/>
          </a:xfrm>
        </p:spPr>
        <p:txBody>
          <a:bodyPr>
            <a:normAutofit/>
          </a:bodyPr>
          <a:lstStyle/>
          <a:p>
            <a:r>
              <a:rPr lang="nl-BE" sz="3100" dirty="0">
                <a:solidFill>
                  <a:srgbClr val="FFFFFF"/>
                </a:solidFill>
              </a:rPr>
              <a:t>Uit de praktijk</a:t>
            </a:r>
          </a:p>
        </p:txBody>
      </p:sp>
      <p:sp>
        <p:nvSpPr>
          <p:cNvPr id="5" name="Tijdelijke aanduiding voor dianummer 4">
            <a:extLst>
              <a:ext uri="{FF2B5EF4-FFF2-40B4-BE49-F238E27FC236}">
                <a16:creationId xmlns:a16="http://schemas.microsoft.com/office/drawing/2014/main" id="{43EFF638-60F2-4D32-807A-CF0D5801BE90}"/>
              </a:ext>
            </a:extLst>
          </p:cNvPr>
          <p:cNvSpPr>
            <a:spLocks noGrp="1"/>
          </p:cNvSpPr>
          <p:nvPr>
            <p:ph type="sldNum" sz="quarter" idx="12"/>
          </p:nvPr>
        </p:nvSpPr>
        <p:spPr>
          <a:xfrm>
            <a:off x="7852410" y="320040"/>
            <a:ext cx="685800" cy="320040"/>
          </a:xfrm>
        </p:spPr>
        <p:txBody>
          <a:bodyPr>
            <a:normAutofit/>
          </a:bodyPr>
          <a:lstStyle/>
          <a:p>
            <a:pPr>
              <a:spcAft>
                <a:spcPts val="600"/>
              </a:spcAft>
            </a:pPr>
            <a:fld id="{C6D7928D-6047-469F-AF4A-FC4D11DB19F9}" type="slidenum">
              <a:rPr lang="nl-BE">
                <a:solidFill>
                  <a:schemeClr val="tx1">
                    <a:lumMod val="50000"/>
                    <a:lumOff val="50000"/>
                  </a:schemeClr>
                </a:solidFill>
              </a:rPr>
              <a:pPr>
                <a:spcAft>
                  <a:spcPts val="600"/>
                </a:spcAft>
              </a:pPr>
              <a:t>3</a:t>
            </a:fld>
            <a:endParaRPr lang="nl-BE">
              <a:solidFill>
                <a:schemeClr val="tx1">
                  <a:lumMod val="50000"/>
                  <a:lumOff val="50000"/>
                </a:schemeClr>
              </a:solidFill>
            </a:endParaRPr>
          </a:p>
        </p:txBody>
      </p:sp>
      <p:sp useBgFill="1">
        <p:nvSpPr>
          <p:cNvPr id="11" name="Rectangle 39">
            <a:extLst>
              <a:ext uri="{FF2B5EF4-FFF2-40B4-BE49-F238E27FC236}">
                <a16:creationId xmlns:a16="http://schemas.microsoft.com/office/drawing/2014/main" id="{66970A32-FB32-4881-8378-298B88BED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6448" y="803186"/>
            <a:ext cx="4701761"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9E6A6CD0-E18B-47FD-BD41-2F785B31CD1D}"/>
              </a:ext>
            </a:extLst>
          </p:cNvPr>
          <p:cNvPicPr>
            <a:picLocks noChangeAspect="1" noChangeArrowheads="1"/>
          </p:cNvPicPr>
          <p:nvPr/>
        </p:nvPicPr>
        <p:blipFill rotWithShape="1">
          <a:blip r:embed="rId3" cstate="print">
            <a:extLst/>
          </a:blip>
          <a:srcRect l="19885" r="16819" b="1"/>
          <a:stretch/>
        </p:blipFill>
        <p:spPr bwMode="auto">
          <a:xfrm>
            <a:off x="4591593" y="723340"/>
            <a:ext cx="2998121" cy="3138010"/>
          </a:xfrm>
          <a:prstGeom prst="rect">
            <a:avLst/>
          </a:prstGeom>
          <a:noFill/>
          <a:ln w="9525">
            <a:noFill/>
          </a:ln>
        </p:spPr>
      </p:pic>
      <p:sp>
        <p:nvSpPr>
          <p:cNvPr id="3" name="Tijdelijke aanduiding voor inhoud 2"/>
          <p:cNvSpPr>
            <a:spLocks noGrp="1"/>
          </p:cNvSpPr>
          <p:nvPr>
            <p:ph idx="1"/>
          </p:nvPr>
        </p:nvSpPr>
        <p:spPr>
          <a:xfrm>
            <a:off x="3838835" y="4267830"/>
            <a:ext cx="4711405" cy="1783977"/>
          </a:xfrm>
        </p:spPr>
        <p:txBody>
          <a:bodyPr>
            <a:normAutofit/>
          </a:bodyPr>
          <a:lstStyle/>
          <a:p>
            <a:pPr marL="457200" lvl="1" indent="0">
              <a:buNone/>
            </a:pPr>
            <a:r>
              <a:rPr lang="nl-BE" dirty="0" err="1"/>
              <a:t>Jürgen</a:t>
            </a:r>
            <a:r>
              <a:rPr lang="nl-BE" dirty="0"/>
              <a:t> Hass “der </a:t>
            </a:r>
            <a:r>
              <a:rPr lang="nl-BE" dirty="0" err="1"/>
              <a:t>Rächer</a:t>
            </a:r>
            <a:r>
              <a:rPr lang="nl-BE" dirty="0"/>
              <a:t>”</a:t>
            </a:r>
          </a:p>
          <a:p>
            <a:pPr marL="457200" lvl="1" indent="0">
              <a:buNone/>
            </a:pPr>
            <a:r>
              <a:rPr lang="nl-BE" dirty="0"/>
              <a:t>3.000 erkenningen</a:t>
            </a:r>
          </a:p>
        </p:txBody>
      </p:sp>
    </p:spTree>
    <p:extLst>
      <p:ext uri="{BB962C8B-B14F-4D97-AF65-F5344CB8AC3E}">
        <p14:creationId xmlns:p14="http://schemas.microsoft.com/office/powerpoint/2010/main" val="422344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6"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8"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9"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0"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54"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678657" y="2415322"/>
            <a:ext cx="2588798" cy="2399869"/>
          </a:xfrm>
        </p:spPr>
        <p:txBody>
          <a:bodyPr>
            <a:normAutofit/>
          </a:bodyPr>
          <a:lstStyle/>
          <a:p>
            <a:r>
              <a:rPr lang="nl-BE" sz="3500" dirty="0">
                <a:solidFill>
                  <a:srgbClr val="FFFFFF"/>
                </a:solidFill>
              </a:rPr>
              <a:t>Uit de praktijk</a:t>
            </a:r>
          </a:p>
        </p:txBody>
      </p:sp>
      <p:sp>
        <p:nvSpPr>
          <p:cNvPr id="4" name="Tijdelijke aanduiding voor dianummer 3">
            <a:extLst>
              <a:ext uri="{FF2B5EF4-FFF2-40B4-BE49-F238E27FC236}">
                <a16:creationId xmlns:a16="http://schemas.microsoft.com/office/drawing/2014/main" id="{739EB160-3B5E-44C9-947A-F421EC55DDF9}"/>
              </a:ext>
            </a:extLst>
          </p:cNvPr>
          <p:cNvSpPr>
            <a:spLocks noGrp="1"/>
          </p:cNvSpPr>
          <p:nvPr>
            <p:ph type="sldNum" sz="quarter" idx="12"/>
          </p:nvPr>
        </p:nvSpPr>
        <p:spPr>
          <a:xfrm>
            <a:off x="7852410" y="320040"/>
            <a:ext cx="685800" cy="320040"/>
          </a:xfrm>
        </p:spPr>
        <p:txBody>
          <a:bodyPr>
            <a:normAutofit/>
          </a:bodyPr>
          <a:lstStyle/>
          <a:p>
            <a:pPr>
              <a:spcAft>
                <a:spcPts val="600"/>
              </a:spcAft>
            </a:pPr>
            <a:fld id="{C6D7928D-6047-469F-AF4A-FC4D11DB19F9}" type="slidenum">
              <a:rPr lang="nl-BE" sz="1000">
                <a:solidFill>
                  <a:schemeClr val="tx1">
                    <a:lumMod val="50000"/>
                    <a:lumOff val="50000"/>
                  </a:schemeClr>
                </a:solidFill>
              </a:rPr>
              <a:pPr>
                <a:spcAft>
                  <a:spcPts val="600"/>
                </a:spcAft>
              </a:pPr>
              <a:t>4</a:t>
            </a:fld>
            <a:endParaRPr lang="nl-BE" sz="1000">
              <a:solidFill>
                <a:schemeClr val="tx1">
                  <a:lumMod val="50000"/>
                  <a:lumOff val="50000"/>
                </a:schemeClr>
              </a:solidFill>
            </a:endParaRPr>
          </a:p>
        </p:txBody>
      </p:sp>
      <p:sp>
        <p:nvSpPr>
          <p:cNvPr id="3" name="Tijdelijke aanduiding voor inhoud 2"/>
          <p:cNvSpPr>
            <a:spLocks noGrp="1"/>
          </p:cNvSpPr>
          <p:nvPr>
            <p:ph idx="1"/>
          </p:nvPr>
        </p:nvSpPr>
        <p:spPr>
          <a:xfrm>
            <a:off x="3840480" y="804672"/>
            <a:ext cx="4711446" cy="5248656"/>
          </a:xfrm>
        </p:spPr>
        <p:txBody>
          <a:bodyPr anchor="ctr">
            <a:normAutofit/>
          </a:bodyPr>
          <a:lstStyle/>
          <a:p>
            <a:pPr marL="0" indent="0">
              <a:buNone/>
            </a:pPr>
            <a:r>
              <a:rPr lang="nl-BE" sz="2800" dirty="0"/>
              <a:t>Een Belg van Congolese origine erkent in 2015 in drie verschillende gemeenten drie pasgeboren kinderen van drie verschillende Congolese vrouwen (waarvan twee in illegaal verblijf)</a:t>
            </a:r>
          </a:p>
          <a:p>
            <a:endParaRPr lang="nl-BE" sz="1700" dirty="0"/>
          </a:p>
        </p:txBody>
      </p:sp>
    </p:spTree>
    <p:extLst>
      <p:ext uri="{BB962C8B-B14F-4D97-AF65-F5344CB8AC3E}">
        <p14:creationId xmlns:p14="http://schemas.microsoft.com/office/powerpoint/2010/main" val="1024749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6"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8"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9"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0"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54"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678657" y="2415322"/>
            <a:ext cx="2588798" cy="2399869"/>
          </a:xfrm>
        </p:spPr>
        <p:txBody>
          <a:bodyPr>
            <a:normAutofit/>
          </a:bodyPr>
          <a:lstStyle/>
          <a:p>
            <a:r>
              <a:rPr lang="nl-BE" sz="3500">
                <a:solidFill>
                  <a:srgbClr val="FFFFFF"/>
                </a:solidFill>
              </a:rPr>
              <a:t>Uit de praktijk</a:t>
            </a:r>
          </a:p>
        </p:txBody>
      </p:sp>
      <p:sp>
        <p:nvSpPr>
          <p:cNvPr id="4" name="Tijdelijke aanduiding voor dianummer 3">
            <a:extLst>
              <a:ext uri="{FF2B5EF4-FFF2-40B4-BE49-F238E27FC236}">
                <a16:creationId xmlns:a16="http://schemas.microsoft.com/office/drawing/2014/main" id="{739EB160-3B5E-44C9-947A-F421EC55DDF9}"/>
              </a:ext>
            </a:extLst>
          </p:cNvPr>
          <p:cNvSpPr>
            <a:spLocks noGrp="1"/>
          </p:cNvSpPr>
          <p:nvPr>
            <p:ph type="sldNum" sz="quarter" idx="12"/>
          </p:nvPr>
        </p:nvSpPr>
        <p:spPr>
          <a:xfrm>
            <a:off x="7852410" y="320040"/>
            <a:ext cx="685800" cy="320040"/>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6D7928D-6047-469F-AF4A-FC4D11DB19F9}" type="slidenum">
              <a:rPr kumimoji="0" lang="nl-BE" sz="1000" b="0" i="0" u="none" strike="noStrike" kern="1200" cap="none" spc="0" normalizeH="0" baseline="0" noProof="0">
                <a:ln>
                  <a:noFill/>
                </a:ln>
                <a:solidFill>
                  <a:prstClr val="black">
                    <a:lumMod val="50000"/>
                    <a:lumOff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nl-BE"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3" name="Tijdelijke aanduiding voor inhoud 2"/>
          <p:cNvSpPr>
            <a:spLocks noGrp="1"/>
          </p:cNvSpPr>
          <p:nvPr>
            <p:ph idx="1"/>
          </p:nvPr>
        </p:nvSpPr>
        <p:spPr>
          <a:xfrm>
            <a:off x="3840480" y="804672"/>
            <a:ext cx="4711446" cy="5576656"/>
          </a:xfrm>
        </p:spPr>
        <p:txBody>
          <a:bodyPr anchor="ctr">
            <a:normAutofit fontScale="85000" lnSpcReduction="10000"/>
          </a:bodyPr>
          <a:lstStyle/>
          <a:p>
            <a:pPr marL="0" indent="0">
              <a:buNone/>
            </a:pPr>
            <a:r>
              <a:rPr lang="nl-BE" sz="3000" dirty="0"/>
              <a:t>Een voorgenomen huwelijk tussen een Mauritaniër (in illegaal verblijf) en een Belgische wordt geweigerd. De rechtbank in eerste aanleg bevestigt deze beslissing. Ondertussen wordt een kind geboren dat wordt erkend door de man, waarop hij verblijf krijgt. Het hof van beroep verplicht de burgerlijke stand tot voltrekking van het huwelijk omwille het gemeenschappelijke kind. Partijen wensen echter niet meer te huwen en gaan apart wonen.</a:t>
            </a:r>
          </a:p>
          <a:p>
            <a:endParaRPr lang="nl-BE" sz="1700" dirty="0"/>
          </a:p>
        </p:txBody>
      </p:sp>
    </p:spTree>
    <p:extLst>
      <p:ext uri="{BB962C8B-B14F-4D97-AF65-F5344CB8AC3E}">
        <p14:creationId xmlns:p14="http://schemas.microsoft.com/office/powerpoint/2010/main" val="47303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678657" y="2415322"/>
            <a:ext cx="2588798" cy="2399869"/>
          </a:xfrm>
        </p:spPr>
        <p:txBody>
          <a:bodyPr>
            <a:normAutofit/>
          </a:bodyPr>
          <a:lstStyle/>
          <a:p>
            <a:r>
              <a:rPr lang="nl-BE" sz="3500">
                <a:solidFill>
                  <a:srgbClr val="FFFFFF"/>
                </a:solidFill>
              </a:rPr>
              <a:t>Uit de praktijk</a:t>
            </a:r>
          </a:p>
        </p:txBody>
      </p:sp>
      <p:sp>
        <p:nvSpPr>
          <p:cNvPr id="4" name="Tijdelijke aanduiding voor dianummer 3">
            <a:extLst>
              <a:ext uri="{FF2B5EF4-FFF2-40B4-BE49-F238E27FC236}">
                <a16:creationId xmlns:a16="http://schemas.microsoft.com/office/drawing/2014/main" id="{7951ABC2-EAA3-4704-B49B-5400F5AA4BC2}"/>
              </a:ext>
            </a:extLst>
          </p:cNvPr>
          <p:cNvSpPr>
            <a:spLocks noGrp="1"/>
          </p:cNvSpPr>
          <p:nvPr>
            <p:ph type="sldNum" sz="quarter" idx="12"/>
          </p:nvPr>
        </p:nvSpPr>
        <p:spPr>
          <a:xfrm>
            <a:off x="7852410" y="320040"/>
            <a:ext cx="685800" cy="320040"/>
          </a:xfrm>
        </p:spPr>
        <p:txBody>
          <a:bodyPr>
            <a:normAutofit/>
          </a:bodyPr>
          <a:lstStyle/>
          <a:p>
            <a:pPr>
              <a:spcAft>
                <a:spcPts val="600"/>
              </a:spcAft>
            </a:pPr>
            <a:fld id="{C6D7928D-6047-469F-AF4A-FC4D11DB19F9}" type="slidenum">
              <a:rPr lang="nl-BE" sz="1000">
                <a:solidFill>
                  <a:schemeClr val="tx1">
                    <a:lumMod val="50000"/>
                    <a:lumOff val="50000"/>
                  </a:schemeClr>
                </a:solidFill>
              </a:rPr>
              <a:pPr>
                <a:spcAft>
                  <a:spcPts val="600"/>
                </a:spcAft>
              </a:pPr>
              <a:t>6</a:t>
            </a:fld>
            <a:endParaRPr lang="nl-BE" sz="1000">
              <a:solidFill>
                <a:schemeClr val="tx1">
                  <a:lumMod val="50000"/>
                  <a:lumOff val="50000"/>
                </a:schemeClr>
              </a:solidFill>
            </a:endParaRPr>
          </a:p>
        </p:txBody>
      </p:sp>
      <p:sp>
        <p:nvSpPr>
          <p:cNvPr id="3" name="Tijdelijke aanduiding voor inhoud 2"/>
          <p:cNvSpPr>
            <a:spLocks noGrp="1"/>
          </p:cNvSpPr>
          <p:nvPr>
            <p:ph idx="1"/>
          </p:nvPr>
        </p:nvSpPr>
        <p:spPr>
          <a:xfrm>
            <a:off x="3840480" y="804672"/>
            <a:ext cx="4711446" cy="5248656"/>
          </a:xfrm>
        </p:spPr>
        <p:txBody>
          <a:bodyPr anchor="ctr">
            <a:normAutofit/>
          </a:bodyPr>
          <a:lstStyle/>
          <a:p>
            <a:pPr marL="0" indent="0">
              <a:buNone/>
            </a:pPr>
            <a:r>
              <a:rPr lang="nl-BE" sz="2800" i="1" dirty="0"/>
              <a:t>Kan de ambtenaar van de burgerlijke stand de  erkenning van een minderjarig kind  weigeren? De moeder stemt in met de erkenning, de 'vader' heeft reeds 4x asiel aangevraagd en de asielaanvragen werden steeds geweigerd.</a:t>
            </a:r>
          </a:p>
        </p:txBody>
      </p:sp>
    </p:spTree>
    <p:extLst>
      <p:ext uri="{BB962C8B-B14F-4D97-AF65-F5344CB8AC3E}">
        <p14:creationId xmlns:p14="http://schemas.microsoft.com/office/powerpoint/2010/main" val="356233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678657" y="2415322"/>
            <a:ext cx="2588798" cy="2399869"/>
          </a:xfrm>
        </p:spPr>
        <p:txBody>
          <a:bodyPr>
            <a:normAutofit/>
          </a:bodyPr>
          <a:lstStyle/>
          <a:p>
            <a:r>
              <a:rPr lang="nl-BE" sz="3500">
                <a:solidFill>
                  <a:srgbClr val="FFFFFF"/>
                </a:solidFill>
              </a:rPr>
              <a:t>Uit de praktijk</a:t>
            </a:r>
          </a:p>
        </p:txBody>
      </p:sp>
      <p:sp>
        <p:nvSpPr>
          <p:cNvPr id="4" name="Tijdelijke aanduiding voor dianummer 3">
            <a:extLst>
              <a:ext uri="{FF2B5EF4-FFF2-40B4-BE49-F238E27FC236}">
                <a16:creationId xmlns:a16="http://schemas.microsoft.com/office/drawing/2014/main" id="{8B9A3FF8-EC74-4BAD-830E-8D754F6E2488}"/>
              </a:ext>
            </a:extLst>
          </p:cNvPr>
          <p:cNvSpPr>
            <a:spLocks noGrp="1"/>
          </p:cNvSpPr>
          <p:nvPr>
            <p:ph type="sldNum" sz="quarter" idx="12"/>
          </p:nvPr>
        </p:nvSpPr>
        <p:spPr>
          <a:xfrm>
            <a:off x="7852410" y="320040"/>
            <a:ext cx="685800" cy="320040"/>
          </a:xfrm>
        </p:spPr>
        <p:txBody>
          <a:bodyPr>
            <a:normAutofit/>
          </a:bodyPr>
          <a:lstStyle/>
          <a:p>
            <a:pPr>
              <a:spcAft>
                <a:spcPts val="600"/>
              </a:spcAft>
            </a:pPr>
            <a:fld id="{C6D7928D-6047-469F-AF4A-FC4D11DB19F9}" type="slidenum">
              <a:rPr lang="nl-BE" sz="1000">
                <a:solidFill>
                  <a:schemeClr val="tx1">
                    <a:lumMod val="50000"/>
                    <a:lumOff val="50000"/>
                  </a:schemeClr>
                </a:solidFill>
              </a:rPr>
              <a:pPr>
                <a:spcAft>
                  <a:spcPts val="600"/>
                </a:spcAft>
              </a:pPr>
              <a:t>7</a:t>
            </a:fld>
            <a:endParaRPr lang="nl-BE" sz="1000">
              <a:solidFill>
                <a:schemeClr val="tx1">
                  <a:lumMod val="50000"/>
                  <a:lumOff val="50000"/>
                </a:schemeClr>
              </a:solidFill>
            </a:endParaRPr>
          </a:p>
        </p:txBody>
      </p:sp>
      <p:sp>
        <p:nvSpPr>
          <p:cNvPr id="3" name="Tijdelijke aanduiding voor inhoud 2"/>
          <p:cNvSpPr>
            <a:spLocks noGrp="1"/>
          </p:cNvSpPr>
          <p:nvPr>
            <p:ph idx="1"/>
          </p:nvPr>
        </p:nvSpPr>
        <p:spPr>
          <a:xfrm>
            <a:off x="3840480" y="804672"/>
            <a:ext cx="4711446" cy="5248656"/>
          </a:xfrm>
        </p:spPr>
        <p:txBody>
          <a:bodyPr anchor="ctr">
            <a:noAutofit/>
          </a:bodyPr>
          <a:lstStyle/>
          <a:p>
            <a:pPr marL="0" indent="0">
              <a:buNone/>
            </a:pPr>
            <a:r>
              <a:rPr lang="nl-BE" sz="2800" i="1" dirty="0"/>
              <a:t>Een gehuwde Congolese man wenst een kind van een Congolese asielzoekster te erkennen te erkennen voor de geboorte. Kunnen we een bewijs van </a:t>
            </a:r>
            <a:r>
              <a:rPr lang="nl-BE" sz="2800" i="1" dirty="0" err="1"/>
              <a:t>ongehuwdheid</a:t>
            </a:r>
            <a:r>
              <a:rPr lang="nl-BE" sz="2800" i="1" dirty="0"/>
              <a:t> voor mevrouw van de ambassade van Congo aanvaarden? We willen het parket inschakelen. Wanneer moeten we dat doen, voor of na de erkenning?</a:t>
            </a:r>
          </a:p>
        </p:txBody>
      </p:sp>
    </p:spTree>
    <p:extLst>
      <p:ext uri="{BB962C8B-B14F-4D97-AF65-F5344CB8AC3E}">
        <p14:creationId xmlns:p14="http://schemas.microsoft.com/office/powerpoint/2010/main" val="324898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678657" y="2415322"/>
            <a:ext cx="2588798" cy="2399869"/>
          </a:xfrm>
        </p:spPr>
        <p:txBody>
          <a:bodyPr>
            <a:normAutofit/>
          </a:bodyPr>
          <a:lstStyle/>
          <a:p>
            <a:r>
              <a:rPr lang="nl-BE" sz="3500" dirty="0">
                <a:solidFill>
                  <a:srgbClr val="FFFFFF"/>
                </a:solidFill>
              </a:rPr>
              <a:t>Massaal</a:t>
            </a:r>
            <a:br>
              <a:rPr lang="nl-BE" sz="3500" dirty="0">
                <a:solidFill>
                  <a:srgbClr val="FFFFFF"/>
                </a:solidFill>
              </a:rPr>
            </a:br>
            <a:r>
              <a:rPr lang="nl-BE" sz="3500" dirty="0">
                <a:solidFill>
                  <a:srgbClr val="FFFFFF"/>
                </a:solidFill>
              </a:rPr>
              <a:t>nieuw</a:t>
            </a:r>
            <a:br>
              <a:rPr lang="nl-BE" sz="3500" dirty="0">
                <a:solidFill>
                  <a:srgbClr val="FFFFFF"/>
                </a:solidFill>
              </a:rPr>
            </a:br>
            <a:r>
              <a:rPr lang="nl-BE" sz="3500" dirty="0">
                <a:solidFill>
                  <a:srgbClr val="FFFFFF"/>
                </a:solidFill>
              </a:rPr>
              <a:t>meer</a:t>
            </a:r>
            <a:br>
              <a:rPr lang="nl-BE" sz="3500" dirty="0">
                <a:solidFill>
                  <a:srgbClr val="FFFFFF"/>
                </a:solidFill>
              </a:rPr>
            </a:br>
            <a:endParaRPr lang="nl-BE" sz="3500" dirty="0">
              <a:solidFill>
                <a:srgbClr val="FFFFFF"/>
              </a:solidFill>
            </a:endParaRPr>
          </a:p>
        </p:txBody>
      </p:sp>
      <p:sp>
        <p:nvSpPr>
          <p:cNvPr id="4" name="Tijdelijke aanduiding voor dianummer 3">
            <a:extLst>
              <a:ext uri="{FF2B5EF4-FFF2-40B4-BE49-F238E27FC236}">
                <a16:creationId xmlns:a16="http://schemas.microsoft.com/office/drawing/2014/main" id="{BCC98CE5-661A-41B1-A77C-5520F78CE92A}"/>
              </a:ext>
            </a:extLst>
          </p:cNvPr>
          <p:cNvSpPr>
            <a:spLocks noGrp="1"/>
          </p:cNvSpPr>
          <p:nvPr>
            <p:ph type="sldNum" sz="quarter" idx="12"/>
          </p:nvPr>
        </p:nvSpPr>
        <p:spPr>
          <a:xfrm>
            <a:off x="7852410" y="320040"/>
            <a:ext cx="685800" cy="320040"/>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6D7928D-6047-469F-AF4A-FC4D11DB19F9}" type="slidenum">
              <a:rPr kumimoji="0" lang="nl-BE" sz="1000" b="0" i="0" u="none" strike="noStrike" kern="1200" cap="none" spc="0" normalizeH="0" baseline="0" noProof="0">
                <a:ln>
                  <a:noFill/>
                </a:ln>
                <a:solidFill>
                  <a:prstClr val="black">
                    <a:lumMod val="50000"/>
                    <a:lumOff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nl-BE"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3" name="Tijdelijke aanduiding voor inhoud 2"/>
          <p:cNvSpPr>
            <a:spLocks noGrp="1"/>
          </p:cNvSpPr>
          <p:nvPr>
            <p:ph idx="1"/>
          </p:nvPr>
        </p:nvSpPr>
        <p:spPr>
          <a:xfrm>
            <a:off x="3840480" y="804672"/>
            <a:ext cx="4711446" cy="5248656"/>
          </a:xfrm>
        </p:spPr>
        <p:txBody>
          <a:bodyPr anchor="ctr">
            <a:normAutofit/>
          </a:bodyPr>
          <a:lstStyle/>
          <a:p>
            <a:r>
              <a:rPr lang="nl-NL" sz="2800" i="1" dirty="0"/>
              <a:t>Risico op schijnerkenningen reëel: </a:t>
            </a:r>
            <a:r>
              <a:rPr lang="nl-NL" sz="2800" b="1" i="1" dirty="0"/>
              <a:t>massale</a:t>
            </a:r>
            <a:r>
              <a:rPr lang="nl-NL" sz="2800" i="1" dirty="0"/>
              <a:t> toegangspoort voor misbruiken </a:t>
            </a:r>
            <a:r>
              <a:rPr lang="nl-NL" sz="2800" dirty="0"/>
              <a:t>(Dhondt, 2003)</a:t>
            </a:r>
          </a:p>
          <a:p>
            <a:r>
              <a:rPr lang="nl-NL" sz="2800" b="1" i="1" dirty="0"/>
              <a:t>Nieuwe</a:t>
            </a:r>
            <a:r>
              <a:rPr lang="nl-NL" sz="2800" i="1" dirty="0"/>
              <a:t> vorm van migratiefraude </a:t>
            </a:r>
            <a:r>
              <a:rPr lang="nl-NL" sz="2800" dirty="0"/>
              <a:t>(</a:t>
            </a:r>
            <a:r>
              <a:rPr lang="nl-NL" sz="2800" dirty="0" err="1"/>
              <a:t>Senaeve</a:t>
            </a:r>
            <a:r>
              <a:rPr lang="nl-NL" sz="2800" dirty="0"/>
              <a:t>, 2013)</a:t>
            </a:r>
          </a:p>
          <a:p>
            <a:r>
              <a:rPr lang="nl-NL" sz="2800" i="1" dirty="0"/>
              <a:t>Parketmagistraten </a:t>
            </a:r>
            <a:r>
              <a:rPr lang="nl-NL" sz="2800" b="1" i="1" dirty="0"/>
              <a:t>meer en meer</a:t>
            </a:r>
            <a:r>
              <a:rPr lang="nl-NL" sz="2800" i="1" dirty="0"/>
              <a:t> mee geconfronteerd </a:t>
            </a:r>
            <a:r>
              <a:rPr lang="nl-NL" sz="2800" dirty="0"/>
              <a:t>(Wetsvoorstel 3/2/2015)</a:t>
            </a:r>
          </a:p>
          <a:p>
            <a:pPr marL="0" indent="0">
              <a:buNone/>
            </a:pPr>
            <a:endParaRPr lang="nl-BE" sz="2800" i="1" dirty="0"/>
          </a:p>
        </p:txBody>
      </p:sp>
    </p:spTree>
    <p:extLst>
      <p:ext uri="{BB962C8B-B14F-4D97-AF65-F5344CB8AC3E}">
        <p14:creationId xmlns:p14="http://schemas.microsoft.com/office/powerpoint/2010/main" val="2241380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p:cNvSpPr>
            <a:spLocks noGrp="1"/>
          </p:cNvSpPr>
          <p:nvPr>
            <p:ph type="title"/>
          </p:nvPr>
        </p:nvSpPr>
        <p:spPr>
          <a:xfrm>
            <a:off x="678657" y="2415322"/>
            <a:ext cx="2588798" cy="2399869"/>
          </a:xfrm>
        </p:spPr>
        <p:txBody>
          <a:bodyPr>
            <a:normAutofit/>
          </a:bodyPr>
          <a:lstStyle/>
          <a:p>
            <a:r>
              <a:rPr lang="nl-BE" sz="3500">
                <a:solidFill>
                  <a:srgbClr val="FFFFFF"/>
                </a:solidFill>
              </a:rPr>
              <a:t>Grootte fenomeen?</a:t>
            </a:r>
          </a:p>
        </p:txBody>
      </p:sp>
      <p:sp>
        <p:nvSpPr>
          <p:cNvPr id="4" name="Tijdelijke aanduiding voor dianummer 3">
            <a:extLst>
              <a:ext uri="{FF2B5EF4-FFF2-40B4-BE49-F238E27FC236}">
                <a16:creationId xmlns:a16="http://schemas.microsoft.com/office/drawing/2014/main" id="{BCC98CE5-661A-41B1-A77C-5520F78CE92A}"/>
              </a:ext>
            </a:extLst>
          </p:cNvPr>
          <p:cNvSpPr>
            <a:spLocks noGrp="1"/>
          </p:cNvSpPr>
          <p:nvPr>
            <p:ph type="sldNum" sz="quarter" idx="12"/>
          </p:nvPr>
        </p:nvSpPr>
        <p:spPr>
          <a:xfrm>
            <a:off x="7852410" y="320040"/>
            <a:ext cx="685800" cy="320040"/>
          </a:xfrm>
        </p:spPr>
        <p:txBody>
          <a:bodyPr>
            <a:normAutofit/>
          </a:bodyPr>
          <a:lstStyle/>
          <a:p>
            <a:pPr>
              <a:spcAft>
                <a:spcPts val="600"/>
              </a:spcAft>
            </a:pPr>
            <a:fld id="{C6D7928D-6047-469F-AF4A-FC4D11DB19F9}" type="slidenum">
              <a:rPr lang="nl-BE" sz="1000">
                <a:solidFill>
                  <a:schemeClr val="tx1">
                    <a:lumMod val="50000"/>
                    <a:lumOff val="50000"/>
                  </a:schemeClr>
                </a:solidFill>
              </a:rPr>
              <a:pPr>
                <a:spcAft>
                  <a:spcPts val="600"/>
                </a:spcAft>
              </a:pPr>
              <a:t>9</a:t>
            </a:fld>
            <a:endParaRPr lang="nl-BE" sz="1000">
              <a:solidFill>
                <a:schemeClr val="tx1">
                  <a:lumMod val="50000"/>
                  <a:lumOff val="50000"/>
                </a:schemeClr>
              </a:solidFill>
            </a:endParaRPr>
          </a:p>
        </p:txBody>
      </p:sp>
      <p:sp>
        <p:nvSpPr>
          <p:cNvPr id="3" name="Tijdelijke aanduiding voor inhoud 2"/>
          <p:cNvSpPr>
            <a:spLocks noGrp="1"/>
          </p:cNvSpPr>
          <p:nvPr>
            <p:ph idx="1"/>
          </p:nvPr>
        </p:nvSpPr>
        <p:spPr>
          <a:xfrm>
            <a:off x="3840480" y="804672"/>
            <a:ext cx="4711446" cy="5248656"/>
          </a:xfrm>
        </p:spPr>
        <p:txBody>
          <a:bodyPr anchor="ctr">
            <a:noAutofit/>
          </a:bodyPr>
          <a:lstStyle/>
          <a:p>
            <a:r>
              <a:rPr lang="nl-BE" sz="2800" dirty="0"/>
              <a:t>Media: Congolese Belg erkent 17 kinderen</a:t>
            </a:r>
          </a:p>
          <a:p>
            <a:r>
              <a:rPr lang="nl-BE" sz="2800" dirty="0"/>
              <a:t>Weinig cases / meer vermoedens, linken met andere schijndossiers </a:t>
            </a:r>
          </a:p>
          <a:p>
            <a:r>
              <a:rPr lang="nl-BE" sz="2800" dirty="0"/>
              <a:t>Geen transparant cijfermateriaal, geen wetenschappelijke studies</a:t>
            </a:r>
          </a:p>
          <a:p>
            <a:r>
              <a:rPr lang="nl-BE" sz="2800" dirty="0"/>
              <a:t>Weinig rechtspraak</a:t>
            </a:r>
          </a:p>
          <a:p>
            <a:r>
              <a:rPr lang="nl-BE" sz="2800" dirty="0"/>
              <a:t>DVZ ca. 300 informatiedossiers per jaar </a:t>
            </a:r>
          </a:p>
        </p:txBody>
      </p:sp>
    </p:spTree>
    <p:extLst>
      <p:ext uri="{BB962C8B-B14F-4D97-AF65-F5344CB8AC3E}">
        <p14:creationId xmlns:p14="http://schemas.microsoft.com/office/powerpoint/2010/main" val="1718379836"/>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965</Words>
  <Application>Microsoft Office PowerPoint</Application>
  <PresentationFormat>Diavoorstelling (4:3)</PresentationFormat>
  <Paragraphs>180</Paragraphs>
  <Slides>26</Slides>
  <Notes>26</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26</vt:i4>
      </vt:variant>
    </vt:vector>
  </HeadingPairs>
  <TitlesOfParts>
    <vt:vector size="29" baseType="lpstr">
      <vt:lpstr>Arial</vt:lpstr>
      <vt:lpstr>Calibri</vt:lpstr>
      <vt:lpstr>Office-thema</vt:lpstr>
      <vt:lpstr>De Belgen doen het weer beter!   Schijnerkenningen België</vt:lpstr>
      <vt:lpstr>Inhoud</vt:lpstr>
      <vt:lpstr>Uit de praktijk</vt:lpstr>
      <vt:lpstr>Uit de praktijk</vt:lpstr>
      <vt:lpstr>Uit de praktijk</vt:lpstr>
      <vt:lpstr>Uit de praktijk</vt:lpstr>
      <vt:lpstr>Uit de praktijk</vt:lpstr>
      <vt:lpstr>Massaal nieuw meer </vt:lpstr>
      <vt:lpstr>Grootte fenomeen?</vt:lpstr>
      <vt:lpstr>ABS machteloos</vt:lpstr>
      <vt:lpstr>Wetgever in actie</vt:lpstr>
      <vt:lpstr>In een notendop</vt:lpstr>
      <vt:lpstr>Bevoegde ABS</vt:lpstr>
      <vt:lpstr>Wettelijk bepaalde documenten</vt:lpstr>
      <vt:lpstr>Definitie frauduleuze erkenning</vt:lpstr>
      <vt:lpstr>Indicatoren</vt:lpstr>
      <vt:lpstr>Procedure</vt:lpstr>
      <vt:lpstr>Pijnpunten praktijk</vt:lpstr>
      <vt:lpstr>Evaluatie</vt:lpstr>
      <vt:lpstr>Evaluatie</vt:lpstr>
      <vt:lpstr>Een kind is niet van papier !</vt:lpstr>
      <vt:lpstr>Uitsmijter</vt:lpstr>
      <vt:lpstr>DABS</vt:lpstr>
      <vt:lpstr>Verificatie</vt:lpstr>
      <vt:lpstr>Verificatie</vt:lpstr>
      <vt:lpstr>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Belgen doen het weer beter!   Schijnerkenningen België</dc:title>
  <dc:creator>Steve Heylen</dc:creator>
  <cp:lastModifiedBy>Steve Heylen</cp:lastModifiedBy>
  <cp:revision>23</cp:revision>
  <cp:lastPrinted>2019-09-30T08:15:28Z</cp:lastPrinted>
  <dcterms:created xsi:type="dcterms:W3CDTF">2019-09-29T09:23:14Z</dcterms:created>
  <dcterms:modified xsi:type="dcterms:W3CDTF">2019-09-30T08:17:05Z</dcterms:modified>
</cp:coreProperties>
</file>