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8" r:id="rId15"/>
    <p:sldId id="274" r:id="rId16"/>
    <p:sldId id="275" r:id="rId17"/>
    <p:sldId id="276" r:id="rId18"/>
  </p:sldIdLst>
  <p:sldSz cx="12192000" cy="6858000"/>
  <p:notesSz cx="6797675" cy="9926638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48" d="100"/>
          <a:sy n="48" d="100"/>
        </p:scale>
        <p:origin x="-90" y="-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9C061-7B80-480F-BCD2-A887444787F8}" type="datetimeFigureOut">
              <a:rPr lang="nl-NL" smtClean="0"/>
              <a:t>30-9-2018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088DC-4B63-46CD-8D65-56D02F323A8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35665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9C061-7B80-480F-BCD2-A887444787F8}" type="datetimeFigureOut">
              <a:rPr lang="nl-NL" smtClean="0"/>
              <a:t>30-9-2018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088DC-4B63-46CD-8D65-56D02F323A8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6012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9C061-7B80-480F-BCD2-A887444787F8}" type="datetimeFigureOut">
              <a:rPr lang="nl-NL" smtClean="0"/>
              <a:t>30-9-2018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088DC-4B63-46CD-8D65-56D02F323A8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36689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9C061-7B80-480F-BCD2-A887444787F8}" type="datetimeFigureOut">
              <a:rPr lang="nl-NL" smtClean="0"/>
              <a:t>30-9-2018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088DC-4B63-46CD-8D65-56D02F323A8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52647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9C061-7B80-480F-BCD2-A887444787F8}" type="datetimeFigureOut">
              <a:rPr lang="nl-NL" smtClean="0"/>
              <a:t>30-9-2018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088DC-4B63-46CD-8D65-56D02F323A8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51512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9C061-7B80-480F-BCD2-A887444787F8}" type="datetimeFigureOut">
              <a:rPr lang="nl-NL" smtClean="0"/>
              <a:t>30-9-2018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088DC-4B63-46CD-8D65-56D02F323A8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95435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9C061-7B80-480F-BCD2-A887444787F8}" type="datetimeFigureOut">
              <a:rPr lang="nl-NL" smtClean="0"/>
              <a:t>30-9-2018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088DC-4B63-46CD-8D65-56D02F323A8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60214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9C061-7B80-480F-BCD2-A887444787F8}" type="datetimeFigureOut">
              <a:rPr lang="nl-NL" smtClean="0"/>
              <a:t>30-9-2018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088DC-4B63-46CD-8D65-56D02F323A8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4637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9C061-7B80-480F-BCD2-A887444787F8}" type="datetimeFigureOut">
              <a:rPr lang="nl-NL" smtClean="0"/>
              <a:t>30-9-2018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088DC-4B63-46CD-8D65-56D02F323A8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07574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9C061-7B80-480F-BCD2-A887444787F8}" type="datetimeFigureOut">
              <a:rPr lang="nl-NL" smtClean="0"/>
              <a:t>30-9-2018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088DC-4B63-46CD-8D65-56D02F323A8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75114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9C061-7B80-480F-BCD2-A887444787F8}" type="datetimeFigureOut">
              <a:rPr lang="nl-NL" smtClean="0"/>
              <a:t>30-9-2018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088DC-4B63-46CD-8D65-56D02F323A8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44248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89C061-7B80-480F-BCD2-A887444787F8}" type="datetimeFigureOut">
              <a:rPr lang="nl-NL" smtClean="0"/>
              <a:t>30-9-2018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F088DC-4B63-46CD-8D65-56D02F323A8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71961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Verlies</a:t>
            </a:r>
            <a:r>
              <a:rPr lang="en-US" dirty="0" smtClean="0"/>
              <a:t> </a:t>
            </a:r>
            <a:r>
              <a:rPr lang="en-US" dirty="0" smtClean="0"/>
              <a:t>van de band van het </a:t>
            </a:r>
            <a:r>
              <a:rPr lang="en-US" dirty="0" err="1" smtClean="0"/>
              <a:t>Nederlanderschap</a:t>
            </a:r>
            <a:endParaRPr lang="nl-N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Prof. Dr. Gerard-Rene de Groot</a:t>
            </a:r>
          </a:p>
          <a:p>
            <a:r>
              <a:rPr lang="en-US" dirty="0" smtClean="0"/>
              <a:t>NVVB-</a:t>
            </a:r>
            <a:r>
              <a:rPr lang="en-US" dirty="0" err="1" smtClean="0"/>
              <a:t>regiocongres</a:t>
            </a:r>
            <a:r>
              <a:rPr lang="en-US" dirty="0" smtClean="0"/>
              <a:t> </a:t>
            </a:r>
            <a:r>
              <a:rPr lang="en-US" dirty="0" err="1" smtClean="0"/>
              <a:t>Roermond</a:t>
            </a:r>
            <a:endParaRPr lang="en-US" dirty="0" smtClean="0"/>
          </a:p>
          <a:p>
            <a:r>
              <a:rPr lang="en-US" dirty="0" smtClean="0"/>
              <a:t>3 </a:t>
            </a:r>
            <a:r>
              <a:rPr lang="en-US" dirty="0" err="1" smtClean="0"/>
              <a:t>oktober</a:t>
            </a:r>
            <a:r>
              <a:rPr lang="en-US" dirty="0" smtClean="0"/>
              <a:t> 2018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71396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AutoShap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 err="1" smtClean="0"/>
              <a:t>Opnieuw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drastische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wijziging</a:t>
            </a:r>
            <a:r>
              <a:rPr lang="en-US" altLang="en-US" dirty="0" smtClean="0"/>
              <a:t> in 2003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ea typeface="宋体" pitchFamily="2" charset="-122"/>
              </a:rPr>
              <a:t>art. 15 lid 1 sub c: </a:t>
            </a:r>
            <a:r>
              <a:rPr lang="en-US" altLang="zh-CN" dirty="0" err="1" smtClean="0">
                <a:ea typeface="宋体" pitchFamily="2" charset="-122"/>
              </a:rPr>
              <a:t>tienjarig</a:t>
            </a:r>
            <a:r>
              <a:rPr lang="en-US" altLang="zh-CN" dirty="0" smtClean="0">
                <a:ea typeface="宋体" pitchFamily="2" charset="-122"/>
              </a:rPr>
              <a:t> </a:t>
            </a:r>
            <a:r>
              <a:rPr lang="en-US" altLang="zh-CN" dirty="0" err="1" smtClean="0">
                <a:ea typeface="宋体" pitchFamily="2" charset="-122"/>
              </a:rPr>
              <a:t>verblijf</a:t>
            </a:r>
            <a:r>
              <a:rPr lang="en-US" altLang="zh-CN" dirty="0" smtClean="0">
                <a:ea typeface="宋体" pitchFamily="2" charset="-122"/>
              </a:rPr>
              <a:t> </a:t>
            </a:r>
            <a:r>
              <a:rPr lang="en-US" altLang="zh-CN" dirty="0" err="1" smtClean="0">
                <a:ea typeface="宋体" pitchFamily="2" charset="-122"/>
              </a:rPr>
              <a:t>buiten</a:t>
            </a:r>
            <a:r>
              <a:rPr lang="en-US" altLang="zh-CN" dirty="0" smtClean="0">
                <a:ea typeface="宋体" pitchFamily="2" charset="-122"/>
              </a:rPr>
              <a:t> </a:t>
            </a:r>
            <a:r>
              <a:rPr lang="en-US" altLang="zh-CN" dirty="0" err="1" smtClean="0">
                <a:ea typeface="宋体" pitchFamily="2" charset="-122"/>
              </a:rPr>
              <a:t>Koninkrijk</a:t>
            </a:r>
            <a:r>
              <a:rPr lang="en-US" altLang="zh-CN" dirty="0" smtClean="0">
                <a:ea typeface="宋体" pitchFamily="2" charset="-122"/>
              </a:rPr>
              <a:t> der Nederland en EU</a:t>
            </a:r>
          </a:p>
          <a:p>
            <a:pPr eaLnBrk="1" hangingPunct="1"/>
            <a:r>
              <a:rPr lang="en-US" altLang="zh-CN" b="1" i="1" dirty="0" err="1" smtClean="0">
                <a:ea typeface="宋体" pitchFamily="2" charset="-122"/>
              </a:rPr>
              <a:t>Ook</a:t>
            </a:r>
            <a:r>
              <a:rPr lang="en-US" altLang="zh-CN" b="1" i="1" dirty="0" smtClean="0">
                <a:ea typeface="宋体" pitchFamily="2" charset="-122"/>
              </a:rPr>
              <a:t> </a:t>
            </a:r>
            <a:r>
              <a:rPr lang="en-US" altLang="zh-CN" b="1" i="1" dirty="0" err="1" smtClean="0">
                <a:ea typeface="宋体" pitchFamily="2" charset="-122"/>
              </a:rPr>
              <a:t>weer</a:t>
            </a:r>
            <a:r>
              <a:rPr lang="en-US" altLang="zh-CN" b="1" i="1" dirty="0" smtClean="0">
                <a:ea typeface="宋体" pitchFamily="2" charset="-122"/>
              </a:rPr>
              <a:t> </a:t>
            </a:r>
            <a:r>
              <a:rPr lang="en-US" altLang="zh-CN" b="1" i="1" dirty="0" err="1" smtClean="0">
                <a:ea typeface="宋体" pitchFamily="2" charset="-122"/>
              </a:rPr>
              <a:t>voor</a:t>
            </a:r>
            <a:r>
              <a:rPr lang="en-US" altLang="zh-CN" b="1" i="1" dirty="0" smtClean="0">
                <a:ea typeface="宋体" pitchFamily="2" charset="-122"/>
              </a:rPr>
              <a:t> in Nederland </a:t>
            </a:r>
            <a:r>
              <a:rPr lang="en-US" altLang="zh-CN" b="1" i="1" dirty="0" err="1" smtClean="0">
                <a:ea typeface="宋体" pitchFamily="2" charset="-122"/>
              </a:rPr>
              <a:t>geboren</a:t>
            </a:r>
            <a:r>
              <a:rPr lang="en-US" altLang="zh-CN" b="1" i="1" dirty="0" smtClean="0">
                <a:ea typeface="宋体" pitchFamily="2" charset="-122"/>
              </a:rPr>
              <a:t> </a:t>
            </a:r>
            <a:r>
              <a:rPr lang="en-US" altLang="zh-CN" b="1" i="1" dirty="0" err="1" smtClean="0">
                <a:ea typeface="宋体" pitchFamily="2" charset="-122"/>
              </a:rPr>
              <a:t>personen</a:t>
            </a:r>
            <a:r>
              <a:rPr lang="en-US" altLang="zh-CN" dirty="0" smtClean="0">
                <a:ea typeface="宋体" pitchFamily="2" charset="-122"/>
              </a:rPr>
              <a:t> : de </a:t>
            </a:r>
            <a:r>
              <a:rPr lang="en-US" altLang="zh-CN" dirty="0" err="1" smtClean="0">
                <a:ea typeface="宋体" pitchFamily="2" charset="-122"/>
              </a:rPr>
              <a:t>geschiedenis</a:t>
            </a:r>
            <a:r>
              <a:rPr lang="en-US" altLang="zh-CN" dirty="0" smtClean="0">
                <a:ea typeface="宋体" pitchFamily="2" charset="-122"/>
              </a:rPr>
              <a:t> </a:t>
            </a:r>
            <a:r>
              <a:rPr lang="en-US" altLang="zh-CN" dirty="0" err="1" smtClean="0">
                <a:ea typeface="宋体" pitchFamily="2" charset="-122"/>
              </a:rPr>
              <a:t>herhaalt</a:t>
            </a:r>
            <a:r>
              <a:rPr lang="en-US" altLang="zh-CN" dirty="0" smtClean="0">
                <a:ea typeface="宋体" pitchFamily="2" charset="-122"/>
              </a:rPr>
              <a:t> </a:t>
            </a:r>
            <a:r>
              <a:rPr lang="en-US" altLang="zh-CN" dirty="0" err="1" smtClean="0">
                <a:ea typeface="宋体" pitchFamily="2" charset="-122"/>
              </a:rPr>
              <a:t>zich</a:t>
            </a:r>
            <a:r>
              <a:rPr lang="en-US" altLang="zh-CN" dirty="0" smtClean="0">
                <a:ea typeface="宋体" pitchFamily="2" charset="-122"/>
              </a:rPr>
              <a:t>!!!</a:t>
            </a:r>
            <a:endParaRPr lang="en-US" altLang="zh-CN" dirty="0" smtClean="0">
              <a:ea typeface="宋体" pitchFamily="2" charset="-122"/>
            </a:endParaRPr>
          </a:p>
          <a:p>
            <a:pPr eaLnBrk="1" hangingPunct="1"/>
            <a:r>
              <a:rPr lang="en-US" altLang="zh-CN" dirty="0" smtClean="0">
                <a:ea typeface="宋体" pitchFamily="2" charset="-122"/>
              </a:rPr>
              <a:t>In </a:t>
            </a:r>
            <a:r>
              <a:rPr lang="en-US" altLang="zh-CN" dirty="0" err="1" smtClean="0">
                <a:ea typeface="宋体" pitchFamily="2" charset="-122"/>
              </a:rPr>
              <a:t>werking</a:t>
            </a:r>
            <a:r>
              <a:rPr lang="en-US" altLang="zh-CN" dirty="0" smtClean="0">
                <a:ea typeface="宋体" pitchFamily="2" charset="-122"/>
              </a:rPr>
              <a:t> per </a:t>
            </a:r>
            <a:r>
              <a:rPr lang="en-US" altLang="zh-CN" dirty="0" smtClean="0">
                <a:ea typeface="宋体" pitchFamily="2" charset="-122"/>
              </a:rPr>
              <a:t>1 </a:t>
            </a:r>
            <a:r>
              <a:rPr lang="en-US" altLang="zh-CN" dirty="0" err="1" smtClean="0">
                <a:ea typeface="宋体" pitchFamily="2" charset="-122"/>
              </a:rPr>
              <a:t>april</a:t>
            </a:r>
            <a:r>
              <a:rPr lang="en-US" altLang="zh-CN" dirty="0" smtClean="0">
                <a:ea typeface="宋体" pitchFamily="2" charset="-122"/>
              </a:rPr>
              <a:t> 2003</a:t>
            </a:r>
            <a:endParaRPr lang="en-US" altLang="zh-CN" dirty="0" smtClean="0">
              <a:ea typeface="宋体" pitchFamily="2" charset="-122"/>
            </a:endParaRPr>
          </a:p>
          <a:p>
            <a:pPr eaLnBrk="1" hangingPunct="1"/>
            <a:r>
              <a:rPr lang="en-US" altLang="zh-CN" dirty="0" err="1" smtClean="0">
                <a:ea typeface="宋体" pitchFamily="2" charset="-122"/>
              </a:rPr>
              <a:t>Overgangsrecht</a:t>
            </a:r>
            <a:r>
              <a:rPr lang="en-US" altLang="zh-CN" dirty="0" smtClean="0">
                <a:ea typeface="宋体" pitchFamily="2" charset="-122"/>
              </a:rPr>
              <a:t> :</a:t>
            </a:r>
          </a:p>
          <a:p>
            <a:pPr eaLnBrk="1" hangingPunct="1"/>
            <a:r>
              <a:rPr lang="en-US" altLang="zh-CN" dirty="0" err="1" smtClean="0">
                <a:ea typeface="宋体" pitchFamily="2" charset="-122"/>
              </a:rPr>
              <a:t>Termijnen</a:t>
            </a:r>
            <a:r>
              <a:rPr lang="en-US" altLang="zh-CN" dirty="0" smtClean="0">
                <a:ea typeface="宋体" pitchFamily="2" charset="-122"/>
              </a:rPr>
              <a:t> </a:t>
            </a:r>
            <a:r>
              <a:rPr lang="en-US" altLang="zh-CN" dirty="0" err="1" smtClean="0">
                <a:ea typeface="宋体" pitchFamily="2" charset="-122"/>
              </a:rPr>
              <a:t>begonnen</a:t>
            </a:r>
            <a:r>
              <a:rPr lang="en-US" altLang="zh-CN" dirty="0" smtClean="0">
                <a:ea typeface="宋体" pitchFamily="2" charset="-122"/>
              </a:rPr>
              <a:t> </a:t>
            </a:r>
            <a:r>
              <a:rPr lang="en-US" altLang="zh-CN" dirty="0" err="1" smtClean="0">
                <a:ea typeface="宋体" pitchFamily="2" charset="-122"/>
              </a:rPr>
              <a:t>opnieuw</a:t>
            </a:r>
            <a:r>
              <a:rPr lang="en-US" altLang="zh-CN" dirty="0" smtClean="0">
                <a:ea typeface="宋体" pitchFamily="2" charset="-122"/>
              </a:rPr>
              <a:t> op </a:t>
            </a:r>
            <a:r>
              <a:rPr lang="en-US" altLang="zh-CN" dirty="0" smtClean="0">
                <a:ea typeface="宋体" pitchFamily="2" charset="-122"/>
              </a:rPr>
              <a:t>1 </a:t>
            </a:r>
            <a:r>
              <a:rPr lang="en-US" altLang="zh-CN" dirty="0" err="1" smtClean="0">
                <a:ea typeface="宋体" pitchFamily="2" charset="-122"/>
              </a:rPr>
              <a:t>april</a:t>
            </a:r>
            <a:r>
              <a:rPr lang="en-US" altLang="zh-CN" dirty="0" smtClean="0">
                <a:ea typeface="宋体" pitchFamily="2" charset="-122"/>
              </a:rPr>
              <a:t> 2003 </a:t>
            </a:r>
            <a:r>
              <a:rPr lang="en-US" altLang="zh-CN" dirty="0" smtClean="0">
                <a:ea typeface="宋体" pitchFamily="2" charset="-122"/>
                <a:sym typeface="Wingdings" pitchFamily="2" charset="2"/>
              </a:rPr>
              <a:t> </a:t>
            </a:r>
            <a:r>
              <a:rPr lang="en-US" altLang="zh-CN" dirty="0" err="1" smtClean="0">
                <a:ea typeface="宋体" pitchFamily="2" charset="-122"/>
                <a:sym typeface="Wingdings" pitchFamily="2" charset="2"/>
              </a:rPr>
              <a:t>grote</a:t>
            </a:r>
            <a:r>
              <a:rPr lang="en-US" altLang="zh-CN" dirty="0" smtClean="0">
                <a:ea typeface="宋体" pitchFamily="2" charset="-122"/>
                <a:sym typeface="Wingdings" pitchFamily="2" charset="2"/>
              </a:rPr>
              <a:t> </a:t>
            </a:r>
            <a:r>
              <a:rPr lang="en-US" altLang="zh-CN" dirty="0" err="1" smtClean="0">
                <a:ea typeface="宋体" pitchFamily="2" charset="-122"/>
                <a:sym typeface="Wingdings" pitchFamily="2" charset="2"/>
              </a:rPr>
              <a:t>verliesgolf</a:t>
            </a:r>
            <a:r>
              <a:rPr lang="en-US" altLang="zh-CN" dirty="0" smtClean="0">
                <a:ea typeface="宋体" pitchFamily="2" charset="-122"/>
                <a:sym typeface="Wingdings" pitchFamily="2" charset="2"/>
              </a:rPr>
              <a:t> op 1 </a:t>
            </a:r>
            <a:r>
              <a:rPr lang="en-US" altLang="zh-CN" dirty="0" err="1" smtClean="0">
                <a:ea typeface="宋体" pitchFamily="2" charset="-122"/>
                <a:sym typeface="Wingdings" pitchFamily="2" charset="2"/>
              </a:rPr>
              <a:t>april</a:t>
            </a:r>
            <a:r>
              <a:rPr lang="en-US" altLang="zh-CN" dirty="0" smtClean="0">
                <a:ea typeface="宋体" pitchFamily="2" charset="-122"/>
                <a:sym typeface="Wingdings" pitchFamily="2" charset="2"/>
              </a:rPr>
              <a:t> 2013</a:t>
            </a:r>
            <a:r>
              <a:rPr lang="en-US" altLang="zh-CN" dirty="0" smtClean="0">
                <a:ea typeface="宋体" pitchFamily="2" charset="-122"/>
              </a:rPr>
              <a:t> 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238021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AutoShap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Permanent verblijf in buitenland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nl-NL" altLang="zh-CN" dirty="0" smtClean="0">
                <a:ea typeface="宋体" pitchFamily="2" charset="-122"/>
              </a:rPr>
              <a:t>Stuiting termijn door </a:t>
            </a:r>
            <a:r>
              <a:rPr lang="nl-NL" altLang="zh-CN" b="1" dirty="0" smtClean="0">
                <a:ea typeface="宋体" pitchFamily="2" charset="-122"/>
              </a:rPr>
              <a:t>verkrijging</a:t>
            </a:r>
            <a:r>
              <a:rPr lang="nl-NL" altLang="zh-CN" dirty="0" smtClean="0">
                <a:ea typeface="宋体" pitchFamily="2" charset="-122"/>
              </a:rPr>
              <a:t> Nederlands paspoort/ ID-kaart/ bewijs bezit Nederlanderschap</a:t>
            </a:r>
          </a:p>
          <a:p>
            <a:pPr eaLnBrk="1" hangingPunct="1"/>
            <a:r>
              <a:rPr lang="nl-NL" altLang="zh-CN" dirty="0" smtClean="0">
                <a:ea typeface="宋体" pitchFamily="2" charset="-122"/>
              </a:rPr>
              <a:t>Géén </a:t>
            </a:r>
            <a:r>
              <a:rPr lang="nl-NL" altLang="zh-CN" dirty="0" smtClean="0">
                <a:ea typeface="宋体" pitchFamily="2" charset="-122"/>
              </a:rPr>
              <a:t>stuiting door art. 17 procedure ter vaststelling bezit Nederlanderschap</a:t>
            </a:r>
          </a:p>
          <a:p>
            <a:pPr eaLnBrk="1" hangingPunct="1"/>
            <a:r>
              <a:rPr lang="nl-NL" altLang="zh-CN" dirty="0" smtClean="0">
                <a:ea typeface="宋体" pitchFamily="2" charset="-122"/>
              </a:rPr>
              <a:t> </a:t>
            </a:r>
            <a:r>
              <a:rPr lang="nl-NL" altLang="zh-CN" dirty="0" smtClean="0">
                <a:ea typeface="宋体" pitchFamily="2" charset="-122"/>
              </a:rPr>
              <a:t>Voor verblijf binnen Europese Unie geldt uitzondering, maar niet voor Europese Economische Ruimte en Zwitserland</a:t>
            </a:r>
          </a:p>
          <a:p>
            <a:pPr lvl="0"/>
            <a:r>
              <a:rPr lang="nl-NL" altLang="zh-CN" dirty="0">
                <a:solidFill>
                  <a:prstClr val="black"/>
                </a:solidFill>
                <a:ea typeface="宋体" pitchFamily="2" charset="-122"/>
              </a:rPr>
              <a:t>N.B. wetsontwerp 33852 zou verjaringstermijn naar 15 jaar verlengen, maar verworpen in Eerste </a:t>
            </a:r>
            <a:r>
              <a:rPr lang="nl-NL" altLang="zh-CN" dirty="0" smtClean="0">
                <a:solidFill>
                  <a:prstClr val="black"/>
                </a:solidFill>
                <a:ea typeface="宋体" pitchFamily="2" charset="-122"/>
              </a:rPr>
              <a:t>Kamer in oktober 2017 </a:t>
            </a:r>
            <a:endParaRPr lang="nl-NL" altLang="zh-CN" dirty="0">
              <a:solidFill>
                <a:prstClr val="black"/>
              </a:solidFill>
              <a:ea typeface="宋体" pitchFamily="2" charset="-122"/>
            </a:endParaRPr>
          </a:p>
          <a:p>
            <a:pPr eaLnBrk="1" hangingPunct="1"/>
            <a:endParaRPr lang="nl-NL" altLang="zh-CN" dirty="0" smtClean="0"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35770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AutoShap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Permanent verblijf in buitenland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nl-NL" altLang="en-US" dirty="0" smtClean="0">
                <a:ea typeface="宋体" pitchFamily="2" charset="-122"/>
              </a:rPr>
              <a:t>Onvoldoende voorlichting over dreigend verlies </a:t>
            </a:r>
            <a:r>
              <a:rPr lang="nl-NL" altLang="en-US" dirty="0" smtClean="0">
                <a:ea typeface="宋体" pitchFamily="2" charset="-122"/>
                <a:sym typeface="Wingdings" pitchFamily="2" charset="2"/>
              </a:rPr>
              <a:t> zeer problematisch in licht van Europees </a:t>
            </a:r>
            <a:r>
              <a:rPr lang="nl-NL" altLang="en-US" dirty="0" smtClean="0">
                <a:ea typeface="宋体" pitchFamily="2" charset="-122"/>
                <a:sym typeface="Wingdings" pitchFamily="2" charset="2"/>
              </a:rPr>
              <a:t>recht</a:t>
            </a:r>
          </a:p>
          <a:p>
            <a:pPr eaLnBrk="1" hangingPunct="1"/>
            <a:r>
              <a:rPr lang="nl-NL" altLang="en-US" dirty="0" smtClean="0">
                <a:ea typeface="宋体" pitchFamily="2" charset="-122"/>
                <a:sym typeface="Wingdings" pitchFamily="2" charset="2"/>
              </a:rPr>
              <a:t>Met name in Nederland geboren personen werden verrast door verlies </a:t>
            </a:r>
            <a:endParaRPr lang="nl-NL" altLang="en-US" dirty="0" smtClean="0">
              <a:ea typeface="宋体" pitchFamily="2" charset="-122"/>
              <a:sym typeface="Wingdings" pitchFamily="2" charset="2"/>
            </a:endParaRPr>
          </a:p>
          <a:p>
            <a:pPr eaLnBrk="1" hangingPunct="1"/>
            <a:r>
              <a:rPr lang="nl-NL" altLang="en-US" dirty="0" smtClean="0">
                <a:ea typeface="宋体" pitchFamily="2" charset="-122"/>
                <a:sym typeface="Wingdings" pitchFamily="2" charset="2"/>
              </a:rPr>
              <a:t>Wat </a:t>
            </a:r>
            <a:r>
              <a:rPr lang="nl-NL" altLang="en-US" dirty="0" smtClean="0">
                <a:ea typeface="宋体" pitchFamily="2" charset="-122"/>
                <a:sym typeface="Wingdings" pitchFamily="2" charset="2"/>
              </a:rPr>
              <a:t>indien toch aanwijsbare band met NL?</a:t>
            </a:r>
          </a:p>
          <a:p>
            <a:pPr eaLnBrk="1" hangingPunct="1"/>
            <a:r>
              <a:rPr lang="nl-NL" altLang="en-US" dirty="0" smtClean="0">
                <a:ea typeface="宋体" pitchFamily="2" charset="-122"/>
                <a:sym typeface="Wingdings" pitchFamily="2" charset="2"/>
              </a:rPr>
              <a:t>Veel klachten bij Nationale Ombudsman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405823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AutoShap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 err="1" smtClean="0"/>
              <a:t>Hoge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Raad</a:t>
            </a:r>
            <a:r>
              <a:rPr lang="en-US" altLang="en-US" dirty="0" smtClean="0"/>
              <a:t> over </a:t>
            </a:r>
            <a:r>
              <a:rPr lang="en-US" altLang="en-US" dirty="0" err="1" smtClean="0"/>
              <a:t>verlies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wegens</a:t>
            </a:r>
            <a:r>
              <a:rPr lang="en-US" altLang="en-US" dirty="0" smtClean="0"/>
              <a:t> permanent </a:t>
            </a:r>
            <a:r>
              <a:rPr lang="en-US" altLang="en-US" dirty="0" err="1" smtClean="0"/>
              <a:t>verblijf</a:t>
            </a:r>
            <a:r>
              <a:rPr lang="en-US" altLang="en-US" dirty="0" smtClean="0"/>
              <a:t> in </a:t>
            </a:r>
            <a:r>
              <a:rPr lang="en-US" altLang="en-US" dirty="0" err="1" smtClean="0"/>
              <a:t>buitenland</a:t>
            </a:r>
            <a:endParaRPr lang="en-US" altLang="en-US" dirty="0" smtClean="0"/>
          </a:p>
        </p:txBody>
      </p:sp>
      <p:sp>
        <p:nvSpPr>
          <p:cNvPr id="115715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nl-NL" altLang="zh-CN" dirty="0" smtClean="0">
                <a:ea typeface="宋体" pitchFamily="2" charset="-122"/>
              </a:rPr>
              <a:t>HR 27 maart </a:t>
            </a:r>
            <a:r>
              <a:rPr lang="nl-NL" altLang="zh-CN" dirty="0" smtClean="0">
                <a:ea typeface="宋体" pitchFamily="2" charset="-122"/>
              </a:rPr>
              <a:t>2015 ECLI:NL:HR:2015:761</a:t>
            </a:r>
            <a:endParaRPr lang="nl-NL" altLang="zh-CN" dirty="0" smtClean="0">
              <a:ea typeface="宋体" pitchFamily="2" charset="-122"/>
            </a:endParaRPr>
          </a:p>
          <a:p>
            <a:pPr eaLnBrk="1" hangingPunct="1"/>
            <a:r>
              <a:rPr lang="nl-NL" altLang="en-US" dirty="0" smtClean="0">
                <a:ea typeface="宋体" pitchFamily="2" charset="-122"/>
              </a:rPr>
              <a:t>Wat is bewijs bezit Nederlanderschap?</a:t>
            </a:r>
          </a:p>
          <a:p>
            <a:pPr eaLnBrk="1" hangingPunct="1"/>
            <a:r>
              <a:rPr lang="nl-NL" altLang="en-US" dirty="0" smtClean="0">
                <a:ea typeface="宋体" pitchFamily="2" charset="-122"/>
              </a:rPr>
              <a:t>Brief MBuiZa onvoldoende</a:t>
            </a:r>
          </a:p>
          <a:p>
            <a:pPr eaLnBrk="1" hangingPunct="1"/>
            <a:r>
              <a:rPr lang="nl-NL" altLang="en-US" dirty="0" smtClean="0">
                <a:ea typeface="宋体" pitchFamily="2" charset="-122"/>
              </a:rPr>
              <a:t>Zeer problematisch, vooral vanwege dwarsliggen Ministerie van bezit Nederlanderschap en zeer slechte voorlichting </a:t>
            </a:r>
            <a:r>
              <a:rPr lang="nl-NL" altLang="en-US" dirty="0" smtClean="0">
                <a:ea typeface="宋体" pitchFamily="2" charset="-122"/>
                <a:sym typeface="Wingdings" pitchFamily="2" charset="2"/>
              </a:rPr>
              <a:t> art. 10 RwNed !!! ???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028032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AutoShap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 err="1" smtClean="0"/>
              <a:t>Nationale</a:t>
            </a:r>
            <a:r>
              <a:rPr lang="en-US" altLang="en-US" dirty="0" smtClean="0"/>
              <a:t> Ombudsman over </a:t>
            </a:r>
            <a:r>
              <a:rPr lang="en-US" altLang="en-US" dirty="0" err="1" smtClean="0"/>
              <a:t>verlies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wegens</a:t>
            </a:r>
            <a:r>
              <a:rPr lang="en-US" altLang="en-US" dirty="0" smtClean="0"/>
              <a:t> permanent </a:t>
            </a:r>
            <a:r>
              <a:rPr lang="en-US" altLang="en-US" dirty="0" err="1" smtClean="0"/>
              <a:t>verblijf</a:t>
            </a:r>
            <a:r>
              <a:rPr lang="en-US" altLang="en-US" dirty="0" smtClean="0"/>
              <a:t> in </a:t>
            </a:r>
            <a:r>
              <a:rPr lang="en-US" altLang="en-US" dirty="0" err="1" smtClean="0"/>
              <a:t>buitenland</a:t>
            </a:r>
            <a:endParaRPr lang="en-US" altLang="en-US" dirty="0" smtClean="0"/>
          </a:p>
        </p:txBody>
      </p:sp>
      <p:sp>
        <p:nvSpPr>
          <p:cNvPr id="115715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Is </a:t>
            </a:r>
            <a:r>
              <a:rPr lang="en-US" altLang="en-US" dirty="0" err="1" smtClean="0"/>
              <a:t>deze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verliesgrond</a:t>
            </a:r>
            <a:r>
              <a:rPr lang="en-US" altLang="en-US" dirty="0" smtClean="0"/>
              <a:t> nog </a:t>
            </a:r>
            <a:r>
              <a:rPr lang="en-US" altLang="en-US" dirty="0" err="1" smtClean="0"/>
              <a:t>wenselijk</a:t>
            </a:r>
            <a:r>
              <a:rPr lang="en-US" altLang="en-US" dirty="0" smtClean="0"/>
              <a:t>, </a:t>
            </a:r>
            <a:r>
              <a:rPr lang="en-US" altLang="en-US" dirty="0" err="1" smtClean="0"/>
              <a:t>mede</a:t>
            </a:r>
            <a:r>
              <a:rPr lang="en-US" altLang="en-US" dirty="0" smtClean="0"/>
              <a:t> in </a:t>
            </a:r>
            <a:r>
              <a:rPr lang="en-US" altLang="en-US" dirty="0" err="1" smtClean="0"/>
              <a:t>licht</a:t>
            </a:r>
            <a:r>
              <a:rPr lang="en-US" altLang="en-US" dirty="0" smtClean="0"/>
              <a:t> van </a:t>
            </a:r>
            <a:r>
              <a:rPr lang="en-US" altLang="en-US" dirty="0" err="1" smtClean="0"/>
              <a:t>Europees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Verdrag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inzake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Nationaliteit</a:t>
            </a:r>
            <a:r>
              <a:rPr lang="en-US" altLang="en-US" dirty="0" smtClean="0"/>
              <a:t>?</a:t>
            </a:r>
          </a:p>
          <a:p>
            <a:pPr eaLnBrk="1" hangingPunct="1"/>
            <a:r>
              <a:rPr lang="en-US" altLang="en-US" dirty="0" err="1" smtClean="0"/>
              <a:t>Opheffen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praktische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problemen</a:t>
            </a:r>
            <a:endParaRPr lang="en-US" altLang="en-US" dirty="0" smtClean="0"/>
          </a:p>
          <a:p>
            <a:pPr eaLnBrk="1" hangingPunct="1"/>
            <a:r>
              <a:rPr lang="en-US" altLang="en-US" dirty="0" err="1" smtClean="0"/>
              <a:t>Instellen</a:t>
            </a:r>
            <a:r>
              <a:rPr lang="en-US" altLang="en-US" dirty="0" smtClean="0"/>
              <a:t> van </a:t>
            </a:r>
            <a:r>
              <a:rPr lang="en-US" altLang="en-US" dirty="0" err="1" smtClean="0"/>
              <a:t>spijtoptantenregeling</a:t>
            </a:r>
            <a:endParaRPr lang="en-US" altLang="en-US" dirty="0" smtClean="0"/>
          </a:p>
          <a:p>
            <a:pPr eaLnBrk="1" hangingPunct="1"/>
            <a:r>
              <a:rPr lang="en-US" altLang="en-US" dirty="0" err="1" smtClean="0"/>
              <a:t>Invoeren</a:t>
            </a:r>
            <a:r>
              <a:rPr lang="en-US" altLang="en-US" dirty="0" smtClean="0"/>
              <a:t> van </a:t>
            </a:r>
            <a:r>
              <a:rPr lang="en-US" altLang="en-US" dirty="0" err="1" smtClean="0"/>
              <a:t>regelingen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voor</a:t>
            </a:r>
            <a:r>
              <a:rPr lang="en-US" altLang="en-US" dirty="0" smtClean="0"/>
              <a:t> oud-</a:t>
            </a:r>
            <a:r>
              <a:rPr lang="en-US" altLang="en-US" dirty="0" err="1" smtClean="0"/>
              <a:t>Nederlanders</a:t>
            </a:r>
            <a:r>
              <a:rPr lang="en-US" altLang="en-US" dirty="0" smtClean="0"/>
              <a:t>, </a:t>
            </a:r>
            <a:r>
              <a:rPr lang="en-US" altLang="en-US" dirty="0" err="1" smtClean="0"/>
              <a:t>zodat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deze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eenvoudig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en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goedkoop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een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visum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en</a:t>
            </a:r>
            <a:r>
              <a:rPr lang="en-US" altLang="en-US" dirty="0" smtClean="0"/>
              <a:t>/ of </a:t>
            </a:r>
            <a:r>
              <a:rPr lang="en-US" altLang="en-US" dirty="0" err="1" smtClean="0"/>
              <a:t>een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verblijfsvergunning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kunnen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verkrijgen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367397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AutoShap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 err="1" smtClean="0"/>
              <a:t>Raad</a:t>
            </a:r>
            <a:r>
              <a:rPr lang="en-US" altLang="en-US" dirty="0" smtClean="0"/>
              <a:t> van State over </a:t>
            </a:r>
            <a:r>
              <a:rPr lang="en-US" altLang="en-US" dirty="0" err="1" smtClean="0"/>
              <a:t>verlies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wegens</a:t>
            </a:r>
            <a:r>
              <a:rPr lang="en-US" altLang="en-US" dirty="0" smtClean="0"/>
              <a:t> permanent </a:t>
            </a:r>
            <a:r>
              <a:rPr lang="en-US" altLang="en-US" dirty="0" err="1" smtClean="0"/>
              <a:t>verblijf</a:t>
            </a:r>
            <a:r>
              <a:rPr lang="en-US" altLang="en-US" dirty="0" smtClean="0"/>
              <a:t> in </a:t>
            </a:r>
            <a:r>
              <a:rPr lang="en-US" altLang="en-US" dirty="0" err="1" smtClean="0"/>
              <a:t>buitenland</a:t>
            </a:r>
            <a:endParaRPr lang="en-US" altLang="en-US" dirty="0" smtClean="0"/>
          </a:p>
        </p:txBody>
      </p:sp>
      <p:sp>
        <p:nvSpPr>
          <p:cNvPr id="115715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 err="1" smtClean="0"/>
              <a:t>Raad</a:t>
            </a:r>
            <a:r>
              <a:rPr lang="en-US" altLang="en-US" dirty="0" smtClean="0"/>
              <a:t> van State 19 </a:t>
            </a:r>
            <a:r>
              <a:rPr lang="en-US" altLang="en-US" dirty="0" err="1" smtClean="0"/>
              <a:t>april</a:t>
            </a:r>
            <a:r>
              <a:rPr lang="en-US" altLang="en-US" dirty="0" smtClean="0"/>
              <a:t> 2017: in re </a:t>
            </a:r>
            <a:r>
              <a:rPr lang="en-US" altLang="en-US" dirty="0" err="1" smtClean="0"/>
              <a:t>Tjebbes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e.a</a:t>
            </a:r>
            <a:r>
              <a:rPr lang="en-US" altLang="en-US" dirty="0" smtClean="0"/>
              <a:t>. </a:t>
            </a:r>
            <a:r>
              <a:rPr lang="en-US" altLang="en-US" dirty="0" err="1" smtClean="0"/>
              <a:t>prejudiciële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vraag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aan</a:t>
            </a:r>
            <a:r>
              <a:rPr lang="en-US" altLang="en-US" dirty="0" smtClean="0"/>
              <a:t> Hof van </a:t>
            </a:r>
            <a:r>
              <a:rPr lang="en-US" altLang="en-US" dirty="0" err="1" smtClean="0"/>
              <a:t>Justitie</a:t>
            </a:r>
            <a:r>
              <a:rPr lang="en-US" altLang="en-US" dirty="0" smtClean="0"/>
              <a:t> EU: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 smtClean="0"/>
              <a:t>Is </a:t>
            </a:r>
            <a:r>
              <a:rPr lang="en-US" altLang="en-US" dirty="0" err="1" smtClean="0"/>
              <a:t>automatische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werking</a:t>
            </a:r>
            <a:r>
              <a:rPr lang="en-US" altLang="en-US" dirty="0" smtClean="0"/>
              <a:t> van art. 15 lid 1 </a:t>
            </a:r>
            <a:r>
              <a:rPr lang="en-US" altLang="en-US" dirty="0" err="1" smtClean="0"/>
              <a:t>onder</a:t>
            </a:r>
            <a:r>
              <a:rPr lang="en-US" altLang="en-US" dirty="0" smtClean="0"/>
              <a:t> c in </a:t>
            </a:r>
            <a:r>
              <a:rPr lang="en-US" altLang="en-US" dirty="0" err="1" smtClean="0"/>
              <a:t>overeenstemming</a:t>
            </a:r>
            <a:r>
              <a:rPr lang="en-US" altLang="en-US" dirty="0" smtClean="0"/>
              <a:t> met EU </a:t>
            </a:r>
            <a:r>
              <a:rPr lang="en-US" altLang="en-US" dirty="0" err="1" smtClean="0"/>
              <a:t>recht</a:t>
            </a:r>
            <a:r>
              <a:rPr lang="en-US" altLang="en-US" dirty="0" smtClean="0"/>
              <a:t>?</a:t>
            </a:r>
            <a:endParaRPr lang="en-US" altLang="en-US" dirty="0" smtClean="0"/>
          </a:p>
          <a:p>
            <a:pPr eaLnBrk="1" hangingPunct="1"/>
            <a:r>
              <a:rPr lang="en-US" altLang="en-US" dirty="0" err="1" smtClean="0"/>
              <a:t>Immers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geen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proportionaliteitstoets</a:t>
            </a:r>
            <a:endParaRPr lang="en-US" altLang="en-US" dirty="0" smtClean="0"/>
          </a:p>
          <a:p>
            <a:pPr eaLnBrk="1" hangingPunct="1"/>
            <a:r>
              <a:rPr lang="en-US" altLang="en-US" dirty="0" smtClean="0"/>
              <a:t>Hearing op 24 </a:t>
            </a:r>
            <a:r>
              <a:rPr lang="en-US" altLang="en-US" dirty="0" err="1" smtClean="0"/>
              <a:t>april</a:t>
            </a:r>
            <a:r>
              <a:rPr lang="en-US" altLang="en-US" dirty="0" smtClean="0"/>
              <a:t> 2018 </a:t>
            </a:r>
          </a:p>
          <a:p>
            <a:pPr eaLnBrk="1" hangingPunct="1"/>
            <a:r>
              <a:rPr lang="en-US" altLang="en-US" dirty="0" err="1" smtClean="0"/>
              <a:t>Conclusie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Advocaat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Generaal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Mengozzi</a:t>
            </a:r>
            <a:r>
              <a:rPr lang="en-US" altLang="en-US" dirty="0" smtClean="0"/>
              <a:t> op 14 </a:t>
            </a:r>
            <a:r>
              <a:rPr lang="en-US" altLang="en-US" dirty="0" err="1" smtClean="0"/>
              <a:t>juli</a:t>
            </a:r>
            <a:r>
              <a:rPr lang="en-US" altLang="en-US" dirty="0" smtClean="0"/>
              <a:t> 2018</a:t>
            </a:r>
          </a:p>
        </p:txBody>
      </p:sp>
    </p:spTree>
    <p:extLst>
      <p:ext uri="{BB962C8B-B14F-4D97-AF65-F5344CB8AC3E}">
        <p14:creationId xmlns:p14="http://schemas.microsoft.com/office/powerpoint/2010/main" val="2474908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AutoShap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AG </a:t>
            </a:r>
            <a:r>
              <a:rPr lang="en-US" altLang="en-US" dirty="0" err="1" smtClean="0"/>
              <a:t>Mengozzi</a:t>
            </a:r>
            <a:endParaRPr lang="en-US" altLang="en-US" dirty="0" smtClean="0"/>
          </a:p>
        </p:txBody>
      </p:sp>
      <p:sp>
        <p:nvSpPr>
          <p:cNvPr id="115715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en-US" b="1" dirty="0" smtClean="0"/>
              <a:t>Art. 15 lid 1 </a:t>
            </a:r>
            <a:r>
              <a:rPr lang="en-US" altLang="en-US" b="1" dirty="0" err="1" smtClean="0"/>
              <a:t>onder</a:t>
            </a:r>
            <a:r>
              <a:rPr lang="en-US" altLang="en-US" b="1" dirty="0" smtClean="0"/>
              <a:t> c is </a:t>
            </a:r>
            <a:r>
              <a:rPr lang="en-US" altLang="en-US" b="1" dirty="0" err="1" smtClean="0"/>
              <a:t>aanvaardbaar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voor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volwassenen</a:t>
            </a:r>
            <a:r>
              <a:rPr lang="en-US" altLang="en-US" b="1" dirty="0" smtClean="0"/>
              <a:t>, </a:t>
            </a:r>
            <a:r>
              <a:rPr lang="en-US" altLang="en-US" b="1" dirty="0" err="1" smtClean="0"/>
              <a:t>omdat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deze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voldoende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mogelijkheden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hebben</a:t>
            </a:r>
            <a:r>
              <a:rPr lang="en-US" altLang="en-US" b="1" dirty="0" smtClean="0"/>
              <a:t> om </a:t>
            </a:r>
            <a:r>
              <a:rPr lang="en-US" altLang="en-US" b="1" dirty="0" err="1" smtClean="0"/>
              <a:t>verlies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te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voorkomen</a:t>
            </a:r>
            <a:r>
              <a:rPr lang="en-US" altLang="en-US" dirty="0" smtClean="0"/>
              <a:t> </a:t>
            </a:r>
            <a:r>
              <a:rPr lang="en-US" altLang="en-US" dirty="0" smtClean="0">
                <a:sym typeface="Wingdings" panose="05000000000000000000" pitchFamily="2" charset="2"/>
              </a:rPr>
              <a:t> jammer, maar </a:t>
            </a:r>
            <a:r>
              <a:rPr lang="en-US" altLang="en-US" dirty="0" err="1" smtClean="0">
                <a:sym typeface="Wingdings" panose="05000000000000000000" pitchFamily="2" charset="2"/>
              </a:rPr>
              <a:t>afwachten</a:t>
            </a:r>
            <a:r>
              <a:rPr lang="en-US" altLang="en-US" dirty="0" smtClean="0">
                <a:sym typeface="Wingdings" panose="05000000000000000000" pitchFamily="2" charset="2"/>
              </a:rPr>
              <a:t> is </a:t>
            </a:r>
            <a:r>
              <a:rPr lang="en-US" altLang="en-US" dirty="0" err="1" smtClean="0">
                <a:sym typeface="Wingdings" panose="05000000000000000000" pitchFamily="2" charset="2"/>
              </a:rPr>
              <a:t>wat</a:t>
            </a:r>
            <a:r>
              <a:rPr lang="en-US" altLang="en-US" dirty="0" smtClean="0">
                <a:sym typeface="Wingdings" panose="05000000000000000000" pitchFamily="2" charset="2"/>
              </a:rPr>
              <a:t> Hof </a:t>
            </a:r>
            <a:r>
              <a:rPr lang="en-US" altLang="en-US" dirty="0" err="1" smtClean="0">
                <a:sym typeface="Wingdings" panose="05000000000000000000" pitchFamily="2" charset="2"/>
              </a:rPr>
              <a:t>beslist</a:t>
            </a:r>
            <a:endParaRPr lang="en-US" altLang="en-US" dirty="0" smtClean="0"/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b="1" dirty="0" smtClean="0"/>
              <a:t>Het is </a:t>
            </a:r>
            <a:r>
              <a:rPr lang="en-US" altLang="en-US" b="1" dirty="0" err="1" smtClean="0"/>
              <a:t>echter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niet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acceptabel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dat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kinderen</a:t>
            </a:r>
            <a:r>
              <a:rPr lang="en-US" altLang="en-US" b="1" dirty="0" smtClean="0"/>
              <a:t> in </a:t>
            </a:r>
            <a:r>
              <a:rPr lang="en-US" altLang="en-US" b="1" dirty="0" err="1" smtClean="0"/>
              <a:t>dit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verlies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delen</a:t>
            </a:r>
            <a:r>
              <a:rPr lang="en-US" altLang="en-US" b="1" dirty="0" smtClean="0"/>
              <a:t> </a:t>
            </a:r>
            <a:r>
              <a:rPr lang="en-US" altLang="en-US" dirty="0" smtClean="0">
                <a:sym typeface="Wingdings" panose="05000000000000000000" pitchFamily="2" charset="2"/>
              </a:rPr>
              <a:t> </a:t>
            </a:r>
            <a:r>
              <a:rPr lang="en-US" altLang="en-US" dirty="0" err="1" smtClean="0">
                <a:sym typeface="Wingdings" panose="05000000000000000000" pitchFamily="2" charset="2"/>
              </a:rPr>
              <a:t>legt</a:t>
            </a:r>
            <a:r>
              <a:rPr lang="en-US" altLang="en-US" dirty="0" smtClean="0">
                <a:sym typeface="Wingdings" panose="05000000000000000000" pitchFamily="2" charset="2"/>
              </a:rPr>
              <a:t> </a:t>
            </a:r>
            <a:r>
              <a:rPr lang="en-US" altLang="en-US" dirty="0" err="1" smtClean="0">
                <a:sym typeface="Wingdings" panose="05000000000000000000" pitchFamily="2" charset="2"/>
              </a:rPr>
              <a:t>een</a:t>
            </a:r>
            <a:r>
              <a:rPr lang="en-US" altLang="en-US" dirty="0" smtClean="0">
                <a:sym typeface="Wingdings" panose="05000000000000000000" pitchFamily="2" charset="2"/>
              </a:rPr>
              <a:t> </a:t>
            </a:r>
            <a:r>
              <a:rPr lang="en-US" altLang="en-US" dirty="0" err="1" smtClean="0">
                <a:sym typeface="Wingdings" panose="05000000000000000000" pitchFamily="2" charset="2"/>
              </a:rPr>
              <a:t>bom</a:t>
            </a:r>
            <a:r>
              <a:rPr lang="en-US" altLang="en-US" dirty="0" smtClean="0">
                <a:sym typeface="Wingdings" panose="05000000000000000000" pitchFamily="2" charset="2"/>
              </a:rPr>
              <a:t> </a:t>
            </a:r>
            <a:r>
              <a:rPr lang="en-US" altLang="en-US" dirty="0" err="1" smtClean="0">
                <a:sym typeface="Wingdings" panose="05000000000000000000" pitchFamily="2" charset="2"/>
              </a:rPr>
              <a:t>onder</a:t>
            </a:r>
            <a:r>
              <a:rPr lang="en-US" altLang="en-US" dirty="0" smtClean="0">
                <a:sym typeface="Wingdings" panose="05000000000000000000" pitchFamily="2" charset="2"/>
              </a:rPr>
              <a:t> het </a:t>
            </a:r>
            <a:r>
              <a:rPr lang="en-US" altLang="en-US" dirty="0" err="1" smtClean="0">
                <a:sym typeface="Wingdings" panose="05000000000000000000" pitchFamily="2" charset="2"/>
              </a:rPr>
              <a:t>gehele</a:t>
            </a:r>
            <a:r>
              <a:rPr lang="en-US" altLang="en-US" dirty="0" smtClean="0">
                <a:sym typeface="Wingdings" panose="05000000000000000000" pitchFamily="2" charset="2"/>
              </a:rPr>
              <a:t> art. 16!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533798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AutoShap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Wat </a:t>
            </a:r>
            <a:r>
              <a:rPr lang="en-US" altLang="en-US" dirty="0" err="1" smtClean="0"/>
              <a:t>zal</a:t>
            </a:r>
            <a:r>
              <a:rPr lang="en-US" altLang="en-US" dirty="0" smtClean="0"/>
              <a:t> het Hof van de </a:t>
            </a:r>
            <a:r>
              <a:rPr lang="en-US" altLang="en-US" dirty="0" err="1" smtClean="0"/>
              <a:t>Europese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Unie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beslissen</a:t>
            </a:r>
            <a:endParaRPr lang="en-US" altLang="en-US" dirty="0" smtClean="0"/>
          </a:p>
        </p:txBody>
      </p:sp>
      <p:sp>
        <p:nvSpPr>
          <p:cNvPr id="115715" name="Rectangle 3"/>
          <p:cNvSpPr>
            <a:spLocks noGrp="1" noChangeArrowheads="1"/>
          </p:cNvSpPr>
          <p:nvPr>
            <p:ph idx="4294967295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/>
            <a:r>
              <a:rPr lang="en-US" altLang="en-US" dirty="0" smtClean="0"/>
              <a:t>Heel </a:t>
            </a:r>
            <a:r>
              <a:rPr lang="en-US" altLang="en-US" dirty="0" err="1" smtClean="0"/>
              <a:t>spannend</a:t>
            </a:r>
            <a:r>
              <a:rPr lang="en-US" altLang="en-US" dirty="0" smtClean="0"/>
              <a:t>! </a:t>
            </a:r>
            <a:r>
              <a:rPr lang="en-US" altLang="en-US" dirty="0" err="1" smtClean="0"/>
              <a:t>Uitspraak</a:t>
            </a:r>
            <a:r>
              <a:rPr lang="en-US" altLang="en-US" dirty="0" smtClean="0"/>
              <a:t> Hof </a:t>
            </a:r>
            <a:r>
              <a:rPr lang="en-US" altLang="en-US" dirty="0" err="1" smtClean="0"/>
              <a:t>eind</a:t>
            </a:r>
            <a:r>
              <a:rPr lang="en-US" altLang="en-US" dirty="0" smtClean="0"/>
              <a:t> 2018</a:t>
            </a:r>
            <a:endParaRPr lang="en-US" altLang="en-US" dirty="0" smtClean="0"/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 smtClean="0"/>
              <a:t>In </a:t>
            </a:r>
            <a:r>
              <a:rPr lang="en-US" altLang="en-US" dirty="0" err="1" smtClean="0"/>
              <a:t>afwachting</a:t>
            </a:r>
            <a:r>
              <a:rPr lang="en-US" altLang="en-US" dirty="0" smtClean="0"/>
              <a:t> van </a:t>
            </a:r>
            <a:r>
              <a:rPr lang="en-US" altLang="en-US" dirty="0" err="1" smtClean="0"/>
              <a:t>beslissing</a:t>
            </a:r>
            <a:r>
              <a:rPr lang="en-US" altLang="en-US" dirty="0" smtClean="0"/>
              <a:t> Hof: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 err="1" smtClean="0"/>
              <a:t>Zeer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zorgvuldige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voorlichting</a:t>
            </a:r>
            <a:endParaRPr lang="en-US" altLang="en-US" dirty="0" smtClean="0"/>
          </a:p>
          <a:p>
            <a:pPr eaLnBrk="1" hangingPunct="1"/>
            <a:r>
              <a:rPr lang="en-US" altLang="en-US" dirty="0" err="1" smtClean="0"/>
              <a:t>Eventueel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afspreken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dat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mensen</a:t>
            </a:r>
            <a:r>
              <a:rPr lang="en-US" altLang="en-US" dirty="0" smtClean="0"/>
              <a:t> contact </a:t>
            </a:r>
            <a:r>
              <a:rPr lang="en-US" altLang="en-US" dirty="0" err="1" smtClean="0"/>
              <a:t>houden</a:t>
            </a:r>
            <a:r>
              <a:rPr lang="en-US" altLang="en-US" dirty="0" smtClean="0"/>
              <a:t> over </a:t>
            </a:r>
            <a:r>
              <a:rPr lang="en-US" altLang="en-US" dirty="0" err="1" smtClean="0"/>
              <a:t>mogelijke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wijziging</a:t>
            </a:r>
            <a:r>
              <a:rPr lang="en-US" altLang="en-US" dirty="0" smtClean="0"/>
              <a:t> van </a:t>
            </a:r>
            <a:r>
              <a:rPr lang="en-US" altLang="en-US" dirty="0" err="1" smtClean="0"/>
              <a:t>hun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nationaliteitsrechtelijke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rechtspositie</a:t>
            </a:r>
            <a:r>
              <a:rPr lang="en-US" altLang="en-US" dirty="0" smtClean="0"/>
              <a:t>, </a:t>
            </a:r>
            <a:r>
              <a:rPr lang="en-US" altLang="en-US" dirty="0" err="1" smtClean="0"/>
              <a:t>misschien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zelfs</a:t>
            </a:r>
            <a:r>
              <a:rPr lang="en-US" altLang="en-US" dirty="0" smtClean="0"/>
              <a:t> met </a:t>
            </a:r>
            <a:r>
              <a:rPr lang="en-US" altLang="en-US" dirty="0" err="1" smtClean="0"/>
              <a:t>terugwerkende</a:t>
            </a:r>
            <a:r>
              <a:rPr lang="en-US" altLang="en-US" dirty="0" smtClean="0"/>
              <a:t> </a:t>
            </a:r>
            <a:r>
              <a:rPr lang="en-US" altLang="en-US" smtClean="0"/>
              <a:t>kracht</a:t>
            </a:r>
            <a:endParaRPr lang="en-US" altLang="en-US" dirty="0" smtClean="0"/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 smtClean="0"/>
              <a:t>Na </a:t>
            </a:r>
            <a:r>
              <a:rPr lang="en-US" altLang="en-US" dirty="0" err="1" smtClean="0"/>
              <a:t>beslissing</a:t>
            </a:r>
            <a:r>
              <a:rPr lang="en-US" altLang="en-US" dirty="0" smtClean="0"/>
              <a:t> Hof </a:t>
            </a:r>
            <a:r>
              <a:rPr lang="en-US" altLang="en-US" dirty="0" err="1" smtClean="0"/>
              <a:t>wellicht</a:t>
            </a:r>
            <a:r>
              <a:rPr lang="en-US" altLang="en-US" dirty="0" smtClean="0"/>
              <a:t>: </a:t>
            </a:r>
            <a:r>
              <a:rPr lang="en-US" altLang="en-US" dirty="0" err="1" smtClean="0"/>
              <a:t>opnieuw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behandelen</a:t>
            </a:r>
            <a:r>
              <a:rPr lang="en-US" altLang="en-US" dirty="0" smtClean="0"/>
              <a:t> van dossiers </a:t>
            </a:r>
            <a:r>
              <a:rPr lang="en-US" altLang="en-US" dirty="0" err="1" smtClean="0"/>
              <a:t>nodig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115454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Verlies</a:t>
            </a:r>
            <a:r>
              <a:rPr lang="en-US" b="1" dirty="0" smtClean="0"/>
              <a:t> </a:t>
            </a:r>
            <a:r>
              <a:rPr lang="en-US" b="1" dirty="0" err="1" smtClean="0"/>
              <a:t>Nederlanderschap</a:t>
            </a:r>
            <a:r>
              <a:rPr lang="en-US" b="1" dirty="0" smtClean="0"/>
              <a:t> </a:t>
            </a:r>
            <a:r>
              <a:rPr lang="en-US" b="1" dirty="0" err="1" smtClean="0"/>
              <a:t>wegens</a:t>
            </a:r>
            <a:r>
              <a:rPr lang="en-US" b="1" dirty="0" smtClean="0"/>
              <a:t> </a:t>
            </a:r>
            <a:r>
              <a:rPr lang="en-US" b="1" dirty="0" err="1" smtClean="0"/>
              <a:t>verblijf</a:t>
            </a:r>
            <a:r>
              <a:rPr lang="en-US" b="1" dirty="0" smtClean="0"/>
              <a:t> in het </a:t>
            </a:r>
            <a:r>
              <a:rPr lang="en-US" b="1" dirty="0" err="1" smtClean="0"/>
              <a:t>buitenland</a:t>
            </a:r>
            <a:r>
              <a:rPr lang="en-US" b="1" dirty="0" smtClean="0"/>
              <a:t>: </a:t>
            </a:r>
            <a:r>
              <a:rPr lang="en-US" b="1" dirty="0" err="1" smtClean="0"/>
              <a:t>ontwikkeling</a:t>
            </a:r>
            <a:endParaRPr lang="nl-NL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BW 1838: </a:t>
            </a:r>
            <a:r>
              <a:rPr lang="en-US" dirty="0" err="1" smtClean="0"/>
              <a:t>verlies</a:t>
            </a:r>
            <a:r>
              <a:rPr lang="en-US" dirty="0" smtClean="0"/>
              <a:t> </a:t>
            </a:r>
            <a:r>
              <a:rPr lang="en-US" dirty="0" err="1" smtClean="0"/>
              <a:t>wegens</a:t>
            </a:r>
            <a:r>
              <a:rPr lang="en-US" dirty="0" smtClean="0"/>
              <a:t> </a:t>
            </a:r>
            <a:r>
              <a:rPr lang="en-US" dirty="0" err="1" smtClean="0"/>
              <a:t>vestiging</a:t>
            </a:r>
            <a:r>
              <a:rPr lang="en-US" dirty="0" smtClean="0"/>
              <a:t> in het </a:t>
            </a:r>
            <a:r>
              <a:rPr lang="en-US" dirty="0" err="1" smtClean="0"/>
              <a:t>buitenland</a:t>
            </a:r>
            <a:r>
              <a:rPr lang="en-US" dirty="0" smtClean="0"/>
              <a:t> met </a:t>
            </a:r>
            <a:r>
              <a:rPr lang="en-US" dirty="0" err="1" smtClean="0"/>
              <a:t>kennelijk</a:t>
            </a:r>
            <a:r>
              <a:rPr lang="en-US" dirty="0" smtClean="0"/>
              <a:t> </a:t>
            </a:r>
            <a:r>
              <a:rPr lang="en-US" dirty="0" err="1" smtClean="0"/>
              <a:t>oogmerk</a:t>
            </a:r>
            <a:r>
              <a:rPr lang="en-US" dirty="0" smtClean="0"/>
              <a:t> om 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terug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keren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Wet 1850: </a:t>
            </a:r>
            <a:r>
              <a:rPr lang="en-US" dirty="0" err="1" smtClean="0"/>
              <a:t>verlies</a:t>
            </a:r>
            <a:r>
              <a:rPr lang="en-US" dirty="0" smtClean="0"/>
              <a:t> </a:t>
            </a:r>
            <a:r>
              <a:rPr lang="en-US" dirty="0" err="1" smtClean="0"/>
              <a:t>wegens</a:t>
            </a:r>
            <a:r>
              <a:rPr lang="en-US" dirty="0" smtClean="0"/>
              <a:t> </a:t>
            </a:r>
            <a:r>
              <a:rPr lang="en-US" dirty="0" err="1" smtClean="0"/>
              <a:t>verblijf</a:t>
            </a:r>
            <a:r>
              <a:rPr lang="en-US" dirty="0" smtClean="0"/>
              <a:t> van 5 </a:t>
            </a:r>
            <a:r>
              <a:rPr lang="en-US" dirty="0" err="1" smtClean="0"/>
              <a:t>jaren</a:t>
            </a:r>
            <a:r>
              <a:rPr lang="en-US" dirty="0" smtClean="0"/>
              <a:t> in het </a:t>
            </a:r>
            <a:r>
              <a:rPr lang="en-US" dirty="0" err="1" smtClean="0"/>
              <a:t>buitenland</a:t>
            </a:r>
            <a:r>
              <a:rPr lang="en-US" dirty="0" smtClean="0"/>
              <a:t> </a:t>
            </a:r>
            <a:r>
              <a:rPr lang="en-US" dirty="0" smtClean="0">
                <a:solidFill>
                  <a:prstClr val="black"/>
                </a:solidFill>
              </a:rPr>
              <a:t>met </a:t>
            </a:r>
            <a:r>
              <a:rPr lang="en-US" dirty="0" err="1">
                <a:solidFill>
                  <a:prstClr val="black"/>
                </a:solidFill>
              </a:rPr>
              <a:t>kennelijk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oogmerk</a:t>
            </a:r>
            <a:r>
              <a:rPr lang="en-US" dirty="0">
                <a:solidFill>
                  <a:prstClr val="black"/>
                </a:solidFill>
              </a:rPr>
              <a:t> om </a:t>
            </a:r>
            <a:r>
              <a:rPr lang="en-US" dirty="0" err="1">
                <a:solidFill>
                  <a:prstClr val="black"/>
                </a:solidFill>
              </a:rPr>
              <a:t>niet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terug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te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keren</a:t>
            </a:r>
            <a:endParaRPr lang="en-US" dirty="0" smtClean="0">
              <a:solidFill>
                <a:prstClr val="black"/>
              </a:solidFill>
            </a:endParaRPr>
          </a:p>
          <a:p>
            <a:endParaRPr lang="en-US" dirty="0">
              <a:solidFill>
                <a:prstClr val="black"/>
              </a:solidFill>
            </a:endParaRPr>
          </a:p>
          <a:p>
            <a:r>
              <a:rPr lang="en-US" dirty="0" smtClean="0">
                <a:solidFill>
                  <a:prstClr val="black"/>
                </a:solidFill>
              </a:rPr>
              <a:t>Wet 1892: </a:t>
            </a:r>
            <a:r>
              <a:rPr lang="en-US" dirty="0" err="1" smtClean="0">
                <a:solidFill>
                  <a:prstClr val="black"/>
                </a:solidFill>
              </a:rPr>
              <a:t>verlies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wegens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verblijf</a:t>
            </a:r>
            <a:r>
              <a:rPr lang="en-US" dirty="0" smtClean="0">
                <a:solidFill>
                  <a:prstClr val="black"/>
                </a:solidFill>
              </a:rPr>
              <a:t> van 10 </a:t>
            </a:r>
            <a:r>
              <a:rPr lang="en-US" dirty="0" err="1" smtClean="0">
                <a:solidFill>
                  <a:prstClr val="black"/>
                </a:solidFill>
              </a:rPr>
              <a:t>jaren</a:t>
            </a:r>
            <a:r>
              <a:rPr lang="en-US" dirty="0" smtClean="0">
                <a:solidFill>
                  <a:prstClr val="black"/>
                </a:solidFill>
              </a:rPr>
              <a:t> in het </a:t>
            </a:r>
            <a:r>
              <a:rPr lang="en-US" dirty="0" err="1" smtClean="0">
                <a:solidFill>
                  <a:prstClr val="black"/>
                </a:solidFill>
              </a:rPr>
              <a:t>buitenland</a:t>
            </a:r>
            <a:r>
              <a:rPr lang="en-US" dirty="0" smtClean="0">
                <a:solidFill>
                  <a:prstClr val="black"/>
                </a:solidFill>
              </a:rPr>
              <a:t>, </a:t>
            </a:r>
            <a:r>
              <a:rPr lang="en-US" dirty="0" err="1" smtClean="0">
                <a:solidFill>
                  <a:prstClr val="black"/>
                </a:solidFill>
              </a:rPr>
              <a:t>tenzij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elke</a:t>
            </a:r>
            <a:r>
              <a:rPr lang="en-US" dirty="0" smtClean="0">
                <a:solidFill>
                  <a:prstClr val="black"/>
                </a:solidFill>
              </a:rPr>
              <a:t> 10 </a:t>
            </a:r>
            <a:r>
              <a:rPr lang="en-US" dirty="0" err="1" smtClean="0">
                <a:solidFill>
                  <a:prstClr val="black"/>
                </a:solidFill>
              </a:rPr>
              <a:t>jaren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een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kennisgeving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Nederlander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te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willen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blijven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endParaRPr lang="en-US" dirty="0">
              <a:solidFill>
                <a:prstClr val="black"/>
              </a:solidFill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14459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Verlies</a:t>
            </a:r>
            <a:r>
              <a:rPr lang="en-US" b="1" dirty="0" smtClean="0"/>
              <a:t> </a:t>
            </a:r>
            <a:r>
              <a:rPr lang="en-US" b="1" dirty="0" err="1" smtClean="0"/>
              <a:t>Nederlanderschap</a:t>
            </a:r>
            <a:r>
              <a:rPr lang="en-US" b="1" dirty="0" smtClean="0"/>
              <a:t> </a:t>
            </a:r>
            <a:r>
              <a:rPr lang="en-US" b="1" dirty="0" err="1" smtClean="0"/>
              <a:t>wegens</a:t>
            </a:r>
            <a:r>
              <a:rPr lang="en-US" b="1" dirty="0" smtClean="0"/>
              <a:t> </a:t>
            </a:r>
            <a:r>
              <a:rPr lang="en-US" b="1" dirty="0" err="1" smtClean="0"/>
              <a:t>verblijf</a:t>
            </a:r>
            <a:r>
              <a:rPr lang="en-US" b="1" dirty="0" smtClean="0"/>
              <a:t> in het </a:t>
            </a:r>
            <a:r>
              <a:rPr lang="en-US" b="1" dirty="0" err="1" smtClean="0"/>
              <a:t>buitenland</a:t>
            </a:r>
            <a:r>
              <a:rPr lang="en-US" b="1" dirty="0" smtClean="0"/>
              <a:t>: </a:t>
            </a:r>
            <a:r>
              <a:rPr lang="en-US" b="1" dirty="0" err="1" smtClean="0"/>
              <a:t>ontwikkeling</a:t>
            </a:r>
            <a:endParaRPr lang="nl-NL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 </a:t>
            </a:r>
            <a:r>
              <a:rPr lang="en-US" dirty="0" err="1" smtClean="0"/>
              <a:t>verliesbepalingen</a:t>
            </a:r>
            <a:r>
              <a:rPr lang="en-US" dirty="0" smtClean="0"/>
              <a:t> 1838/ 1850/ 1892 </a:t>
            </a:r>
            <a:r>
              <a:rPr lang="en-US" dirty="0" err="1" smtClean="0"/>
              <a:t>konden</a:t>
            </a:r>
            <a:r>
              <a:rPr lang="en-US" dirty="0" smtClean="0"/>
              <a:t> </a:t>
            </a:r>
            <a:r>
              <a:rPr lang="en-US" dirty="0" err="1" smtClean="0"/>
              <a:t>ook</a:t>
            </a:r>
            <a:r>
              <a:rPr lang="en-US" dirty="0" smtClean="0"/>
              <a:t> in Nederland </a:t>
            </a:r>
            <a:r>
              <a:rPr lang="en-US" dirty="0" err="1" smtClean="0"/>
              <a:t>geboren</a:t>
            </a:r>
            <a:r>
              <a:rPr lang="en-US" dirty="0" smtClean="0"/>
              <a:t> </a:t>
            </a:r>
            <a:r>
              <a:rPr lang="en-US" dirty="0" err="1" smtClean="0"/>
              <a:t>personen</a:t>
            </a:r>
            <a:r>
              <a:rPr lang="en-US" dirty="0" smtClean="0"/>
              <a:t> </a:t>
            </a:r>
            <a:r>
              <a:rPr lang="en-US" dirty="0" err="1" smtClean="0"/>
              <a:t>treffen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Verlies</a:t>
            </a:r>
            <a:r>
              <a:rPr lang="en-US" dirty="0" smtClean="0"/>
              <a:t> </a:t>
            </a:r>
            <a:r>
              <a:rPr lang="en-US" dirty="0" err="1" smtClean="0"/>
              <a:t>kon</a:t>
            </a:r>
            <a:r>
              <a:rPr lang="en-US" dirty="0" smtClean="0"/>
              <a:t> </a:t>
            </a:r>
            <a:r>
              <a:rPr lang="en-US" dirty="0" err="1" smtClean="0"/>
              <a:t>ook</a:t>
            </a:r>
            <a:r>
              <a:rPr lang="en-US" dirty="0" smtClean="0"/>
              <a:t> </a:t>
            </a:r>
            <a:r>
              <a:rPr lang="en-US" dirty="0" err="1" smtClean="0"/>
              <a:t>staatloosheid</a:t>
            </a:r>
            <a:r>
              <a:rPr lang="en-US" dirty="0" smtClean="0"/>
              <a:t> tot </a:t>
            </a:r>
            <a:r>
              <a:rPr lang="en-US" dirty="0" err="1" smtClean="0"/>
              <a:t>gevolg</a:t>
            </a:r>
            <a:r>
              <a:rPr lang="en-US" dirty="0" smtClean="0"/>
              <a:t> </a:t>
            </a:r>
            <a:r>
              <a:rPr lang="en-US" dirty="0" err="1" smtClean="0"/>
              <a:t>hebben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Verlengingsverklaring</a:t>
            </a:r>
            <a:r>
              <a:rPr lang="en-US" dirty="0" smtClean="0"/>
              <a:t> </a:t>
            </a:r>
            <a:r>
              <a:rPr lang="en-US" dirty="0" err="1" smtClean="0"/>
              <a:t>kon</a:t>
            </a:r>
            <a:r>
              <a:rPr lang="en-US" dirty="0" smtClean="0"/>
              <a:t> </a:t>
            </a:r>
            <a:r>
              <a:rPr lang="en-US" dirty="0" err="1" smtClean="0"/>
              <a:t>ook</a:t>
            </a:r>
            <a:r>
              <a:rPr lang="en-US" dirty="0" smtClean="0"/>
              <a:t> </a:t>
            </a:r>
            <a:r>
              <a:rPr lang="en-US" dirty="0" err="1" smtClean="0"/>
              <a:t>vormvrij</a:t>
            </a:r>
            <a:r>
              <a:rPr lang="en-US" dirty="0" smtClean="0"/>
              <a:t> (</a:t>
            </a:r>
            <a:r>
              <a:rPr lang="en-US" dirty="0" err="1" smtClean="0"/>
              <a:t>informeel</a:t>
            </a:r>
            <a:r>
              <a:rPr lang="en-US" dirty="0" smtClean="0"/>
              <a:t>) </a:t>
            </a:r>
            <a:r>
              <a:rPr lang="en-US" dirty="0" err="1" smtClean="0"/>
              <a:t>gebeuren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Verlies</a:t>
            </a:r>
            <a:r>
              <a:rPr lang="en-US" dirty="0" smtClean="0"/>
              <a:t> had </a:t>
            </a:r>
            <a:r>
              <a:rPr lang="en-US" dirty="0" err="1" smtClean="0"/>
              <a:t>geen</a:t>
            </a:r>
            <a:r>
              <a:rPr lang="en-US" dirty="0" smtClean="0"/>
              <a:t> </a:t>
            </a:r>
            <a:r>
              <a:rPr lang="en-US" dirty="0" err="1" smtClean="0"/>
              <a:t>gevolgen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reeds </a:t>
            </a:r>
            <a:r>
              <a:rPr lang="en-US" dirty="0" err="1" smtClean="0"/>
              <a:t>geboren</a:t>
            </a:r>
            <a:r>
              <a:rPr lang="en-US" dirty="0" smtClean="0"/>
              <a:t> </a:t>
            </a:r>
            <a:r>
              <a:rPr lang="en-US" dirty="0" err="1" smtClean="0"/>
              <a:t>kinderen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74193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Verlies</a:t>
            </a:r>
            <a:r>
              <a:rPr lang="en-US" b="1" dirty="0" smtClean="0"/>
              <a:t> </a:t>
            </a:r>
            <a:r>
              <a:rPr lang="en-US" b="1" dirty="0" err="1" smtClean="0"/>
              <a:t>Nederlanderschap</a:t>
            </a:r>
            <a:r>
              <a:rPr lang="en-US" b="1" dirty="0" smtClean="0"/>
              <a:t> </a:t>
            </a:r>
            <a:r>
              <a:rPr lang="en-US" b="1" dirty="0" err="1" smtClean="0"/>
              <a:t>wegens</a:t>
            </a:r>
            <a:r>
              <a:rPr lang="en-US" b="1" dirty="0" smtClean="0"/>
              <a:t> </a:t>
            </a:r>
            <a:r>
              <a:rPr lang="en-US" b="1" dirty="0" err="1" smtClean="0"/>
              <a:t>verblijf</a:t>
            </a:r>
            <a:r>
              <a:rPr lang="en-US" b="1" dirty="0" smtClean="0"/>
              <a:t> in het </a:t>
            </a:r>
            <a:r>
              <a:rPr lang="en-US" b="1" dirty="0" err="1" smtClean="0"/>
              <a:t>buitenland</a:t>
            </a:r>
            <a:r>
              <a:rPr lang="en-US" b="1" dirty="0" smtClean="0"/>
              <a:t>: </a:t>
            </a:r>
            <a:r>
              <a:rPr lang="en-US" b="1" dirty="0" err="1" smtClean="0"/>
              <a:t>ontwikkeling</a:t>
            </a:r>
            <a:endParaRPr lang="nl-NL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Grote </a:t>
            </a:r>
            <a:r>
              <a:rPr lang="en-US" dirty="0" err="1" smtClean="0"/>
              <a:t>problemen</a:t>
            </a:r>
            <a:r>
              <a:rPr lang="en-US" dirty="0" smtClean="0"/>
              <a:t>: </a:t>
            </a:r>
            <a:r>
              <a:rPr lang="en-US" dirty="0" err="1" smtClean="0"/>
              <a:t>kennelijk</a:t>
            </a:r>
            <a:r>
              <a:rPr lang="en-US" dirty="0" smtClean="0"/>
              <a:t> </a:t>
            </a:r>
            <a:r>
              <a:rPr lang="en-US" dirty="0" err="1" smtClean="0"/>
              <a:t>oogmerk</a:t>
            </a:r>
            <a:r>
              <a:rPr lang="en-US" dirty="0" smtClean="0"/>
              <a:t> om 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terug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keren</a:t>
            </a:r>
            <a:r>
              <a:rPr lang="en-US" dirty="0" smtClean="0"/>
              <a:t> </a:t>
            </a:r>
            <a:r>
              <a:rPr lang="en-US" dirty="0" err="1" smtClean="0"/>
              <a:t>liet</a:t>
            </a:r>
            <a:r>
              <a:rPr lang="en-US" dirty="0" smtClean="0"/>
              <a:t> </a:t>
            </a:r>
            <a:r>
              <a:rPr lang="en-US" dirty="0" err="1" smtClean="0"/>
              <a:t>flexibele</a:t>
            </a:r>
            <a:r>
              <a:rPr lang="en-US" dirty="0" smtClean="0"/>
              <a:t> </a:t>
            </a:r>
            <a:r>
              <a:rPr lang="en-US" dirty="0" err="1" smtClean="0"/>
              <a:t>uitleg</a:t>
            </a:r>
            <a:r>
              <a:rPr lang="en-US" dirty="0" smtClean="0"/>
              <a:t> </a:t>
            </a:r>
            <a:r>
              <a:rPr lang="en-US" dirty="0" err="1" smtClean="0"/>
              <a:t>mogelijk</a:t>
            </a:r>
            <a:r>
              <a:rPr lang="en-US" dirty="0" smtClean="0"/>
              <a:t>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dirty="0" err="1" smtClean="0">
                <a:sym typeface="Wingdings" panose="05000000000000000000" pitchFamily="2" charset="2"/>
              </a:rPr>
              <a:t>handel</a:t>
            </a:r>
            <a:r>
              <a:rPr lang="en-US" dirty="0" smtClean="0">
                <a:sym typeface="Wingdings" panose="05000000000000000000" pitchFamily="2" charset="2"/>
              </a:rPr>
              <a:t> met Nederland was </a:t>
            </a:r>
            <a:r>
              <a:rPr lang="en-US" dirty="0" err="1" smtClean="0">
                <a:sym typeface="Wingdings" panose="05000000000000000000" pitchFamily="2" charset="2"/>
              </a:rPr>
              <a:t>voldoende</a:t>
            </a:r>
            <a:r>
              <a:rPr lang="en-US" dirty="0" smtClean="0">
                <a:sym typeface="Wingdings" panose="05000000000000000000" pitchFamily="2" charset="2"/>
              </a:rPr>
              <a:t> om </a:t>
            </a:r>
            <a:r>
              <a:rPr lang="en-US" dirty="0" err="1" smtClean="0">
                <a:sym typeface="Wingdings" panose="05000000000000000000" pitchFamily="2" charset="2"/>
              </a:rPr>
              <a:t>aan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te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nemen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dat</a:t>
            </a:r>
            <a:r>
              <a:rPr lang="en-US" dirty="0" smtClean="0">
                <a:sym typeface="Wingdings" panose="05000000000000000000" pitchFamily="2" charset="2"/>
              </a:rPr>
              <a:t> men </a:t>
            </a:r>
            <a:r>
              <a:rPr lang="en-US" dirty="0" err="1" smtClean="0">
                <a:sym typeface="Wingdings" panose="05000000000000000000" pitchFamily="2" charset="2"/>
              </a:rPr>
              <a:t>wilde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terugkeren</a:t>
            </a:r>
            <a:endParaRPr lang="en-US" dirty="0" smtClean="0">
              <a:sym typeface="Wingdings" panose="05000000000000000000" pitchFamily="2" charset="2"/>
            </a:endParaRP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 err="1" smtClean="0">
                <a:sym typeface="Wingdings" panose="05000000000000000000" pitchFamily="2" charset="2"/>
              </a:rPr>
              <a:t>Besef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dat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bezit</a:t>
            </a:r>
            <a:r>
              <a:rPr lang="en-US" dirty="0" smtClean="0">
                <a:sym typeface="Wingdings" panose="05000000000000000000" pitchFamily="2" charset="2"/>
              </a:rPr>
              <a:t> van </a:t>
            </a:r>
            <a:r>
              <a:rPr lang="en-US" dirty="0" err="1" smtClean="0">
                <a:sym typeface="Wingdings" panose="05000000000000000000" pitchFamily="2" charset="2"/>
              </a:rPr>
              <a:t>paspoort</a:t>
            </a:r>
            <a:r>
              <a:rPr lang="en-US" dirty="0" smtClean="0">
                <a:sym typeface="Wingdings" panose="05000000000000000000" pitchFamily="2" charset="2"/>
              </a:rPr>
              <a:t> en </a:t>
            </a:r>
            <a:r>
              <a:rPr lang="en-US" dirty="0" err="1" smtClean="0">
                <a:sym typeface="Wingdings" panose="05000000000000000000" pitchFamily="2" charset="2"/>
              </a:rPr>
              <a:t>verlenging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daarvan</a:t>
            </a:r>
            <a:r>
              <a:rPr lang="en-US" dirty="0" smtClean="0">
                <a:sym typeface="Wingdings" panose="05000000000000000000" pitchFamily="2" charset="2"/>
              </a:rPr>
              <a:t> in de 19de </a:t>
            </a:r>
            <a:r>
              <a:rPr lang="en-US" dirty="0" err="1" smtClean="0">
                <a:sym typeface="Wingdings" panose="05000000000000000000" pitchFamily="2" charset="2"/>
              </a:rPr>
              <a:t>eeuw</a:t>
            </a:r>
            <a:r>
              <a:rPr lang="en-US" dirty="0" smtClean="0">
                <a:sym typeface="Wingdings" panose="05000000000000000000" pitchFamily="2" charset="2"/>
              </a:rPr>
              <a:t> minder </a:t>
            </a:r>
            <a:r>
              <a:rPr lang="en-US" dirty="0" err="1" smtClean="0">
                <a:sym typeface="Wingdings" panose="05000000000000000000" pitchFamily="2" charset="2"/>
              </a:rPr>
              <a:t>scherp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geregeld</a:t>
            </a:r>
            <a:r>
              <a:rPr lang="en-US" dirty="0" smtClean="0">
                <a:sym typeface="Wingdings" panose="05000000000000000000" pitchFamily="2" charset="2"/>
              </a:rPr>
              <a:t> was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 err="1" smtClean="0">
                <a:sym typeface="Wingdings" panose="05000000000000000000" pitchFamily="2" charset="2"/>
              </a:rPr>
              <a:t>Soms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toch</a:t>
            </a:r>
            <a:r>
              <a:rPr lang="en-US" dirty="0" smtClean="0">
                <a:sym typeface="Wingdings" panose="05000000000000000000" pitchFamily="2" charset="2"/>
              </a:rPr>
              <a:t> heel </a:t>
            </a:r>
            <a:r>
              <a:rPr lang="en-US" dirty="0" err="1" smtClean="0">
                <a:sym typeface="Wingdings" panose="05000000000000000000" pitchFamily="2" charset="2"/>
              </a:rPr>
              <a:t>strenge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toepassing</a:t>
            </a:r>
            <a:r>
              <a:rPr lang="en-US" dirty="0" smtClean="0">
                <a:sym typeface="Wingdings" panose="05000000000000000000" pitchFamily="2" charset="2"/>
              </a:rPr>
              <a:t> van de </a:t>
            </a:r>
            <a:r>
              <a:rPr lang="en-US" dirty="0" err="1" smtClean="0">
                <a:sym typeface="Wingdings" panose="05000000000000000000" pitchFamily="2" charset="2"/>
              </a:rPr>
              <a:t>verliesbepaling</a:t>
            </a:r>
            <a:endParaRPr lang="en-US" dirty="0" smtClean="0"/>
          </a:p>
          <a:p>
            <a:endParaRPr lang="en-US" dirty="0">
              <a:solidFill>
                <a:prstClr val="black"/>
              </a:solidFill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72495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Verlies</a:t>
            </a:r>
            <a:r>
              <a:rPr lang="en-US" b="1" dirty="0" smtClean="0"/>
              <a:t> </a:t>
            </a:r>
            <a:r>
              <a:rPr lang="en-US" b="1" dirty="0" err="1" smtClean="0"/>
              <a:t>Nederlanderschap</a:t>
            </a:r>
            <a:r>
              <a:rPr lang="en-US" b="1" dirty="0" smtClean="0"/>
              <a:t> </a:t>
            </a:r>
            <a:r>
              <a:rPr lang="en-US" b="1" dirty="0" err="1" smtClean="0"/>
              <a:t>wegens</a:t>
            </a:r>
            <a:r>
              <a:rPr lang="en-US" b="1" dirty="0" smtClean="0"/>
              <a:t> </a:t>
            </a:r>
            <a:r>
              <a:rPr lang="en-US" b="1" dirty="0" err="1" smtClean="0"/>
              <a:t>verblijf</a:t>
            </a:r>
            <a:r>
              <a:rPr lang="en-US" b="1" dirty="0" smtClean="0"/>
              <a:t> in het </a:t>
            </a:r>
            <a:r>
              <a:rPr lang="en-US" b="1" dirty="0" err="1" smtClean="0"/>
              <a:t>buitenland</a:t>
            </a:r>
            <a:r>
              <a:rPr lang="en-US" b="1" dirty="0" smtClean="0"/>
              <a:t>: </a:t>
            </a:r>
            <a:r>
              <a:rPr lang="en-US" b="1" dirty="0" err="1" smtClean="0"/>
              <a:t>een</a:t>
            </a:r>
            <a:r>
              <a:rPr lang="en-US" b="1" dirty="0" smtClean="0"/>
              <a:t> </a:t>
            </a:r>
            <a:r>
              <a:rPr lang="en-US" b="1" dirty="0" err="1" smtClean="0"/>
              <a:t>voorbeeld</a:t>
            </a:r>
            <a:endParaRPr lang="nl-NL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Guido Hermann </a:t>
            </a:r>
            <a:r>
              <a:rPr lang="en-US" dirty="0" err="1" smtClean="0"/>
              <a:t>Fridolin</a:t>
            </a:r>
            <a:r>
              <a:rPr lang="en-US" dirty="0" smtClean="0"/>
              <a:t> </a:t>
            </a:r>
            <a:r>
              <a:rPr lang="en-US" dirty="0" err="1" smtClean="0"/>
              <a:t>Verbeek</a:t>
            </a:r>
            <a:endParaRPr lang="en-US" dirty="0" smtClean="0"/>
          </a:p>
          <a:p>
            <a:r>
              <a:rPr lang="en-US" dirty="0" smtClean="0"/>
              <a:t>* 23 </a:t>
            </a:r>
            <a:r>
              <a:rPr lang="en-US" dirty="0" err="1" smtClean="0"/>
              <a:t>januari</a:t>
            </a:r>
            <a:r>
              <a:rPr lang="en-US" dirty="0" smtClean="0"/>
              <a:t> 1830 Zeist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 1852 </a:t>
            </a:r>
            <a:r>
              <a:rPr lang="en-US" dirty="0" err="1" smtClean="0">
                <a:sym typeface="Wingdings" panose="05000000000000000000" pitchFamily="2" charset="2"/>
              </a:rPr>
              <a:t>naar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Verenigde</a:t>
            </a:r>
            <a:r>
              <a:rPr lang="en-US" dirty="0" smtClean="0">
                <a:sym typeface="Wingdings" panose="05000000000000000000" pitchFamily="2" charset="2"/>
              </a:rPr>
              <a:t> Staten</a:t>
            </a:r>
          </a:p>
          <a:p>
            <a:r>
              <a:rPr lang="en-US" dirty="0" err="1" smtClean="0">
                <a:sym typeface="Wingdings" panose="05000000000000000000" pitchFamily="2" charset="2"/>
              </a:rPr>
              <a:t>Huwt</a:t>
            </a:r>
            <a:r>
              <a:rPr lang="en-US" dirty="0" smtClean="0">
                <a:sym typeface="Wingdings" panose="05000000000000000000" pitchFamily="2" charset="2"/>
              </a:rPr>
              <a:t> in 1859 in de VS met  Maria </a:t>
            </a:r>
            <a:r>
              <a:rPr lang="en-US" dirty="0" err="1" smtClean="0">
                <a:sym typeface="Wingdings" panose="05000000000000000000" pitchFamily="2" charset="2"/>
              </a:rPr>
              <a:t>Manion</a:t>
            </a:r>
            <a:endParaRPr lang="en-US" dirty="0" smtClean="0">
              <a:sym typeface="Wingdings" panose="05000000000000000000" pitchFamily="2" charset="2"/>
            </a:endParaRPr>
          </a:p>
          <a:p>
            <a:r>
              <a:rPr lang="en-US" dirty="0" smtClean="0">
                <a:sym typeface="Wingdings" panose="05000000000000000000" pitchFamily="2" charset="2"/>
              </a:rPr>
              <a:t> 7 November 1859 </a:t>
            </a:r>
            <a:r>
              <a:rPr lang="en-US" dirty="0" smtClean="0">
                <a:sym typeface="Wingdings" panose="05000000000000000000" pitchFamily="2" charset="2"/>
              </a:rPr>
              <a:t>in Nagasaki (Japan) </a:t>
            </a:r>
            <a:r>
              <a:rPr lang="en-US" dirty="0" err="1" smtClean="0">
                <a:sym typeface="Wingdings" panose="05000000000000000000" pitchFamily="2" charset="2"/>
              </a:rPr>
              <a:t>als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zendeling</a:t>
            </a:r>
            <a:endParaRPr lang="en-US" dirty="0" smtClean="0">
              <a:sym typeface="Wingdings" panose="05000000000000000000" pitchFamily="2" charset="2"/>
            </a:endParaRPr>
          </a:p>
          <a:p>
            <a:r>
              <a:rPr lang="en-US" dirty="0" err="1" smtClean="0">
                <a:sym typeface="Wingdings" panose="05000000000000000000" pitchFamily="2" charset="2"/>
              </a:rPr>
              <a:t>Overleden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te</a:t>
            </a:r>
            <a:r>
              <a:rPr lang="en-US" dirty="0" smtClean="0">
                <a:sym typeface="Wingdings" panose="05000000000000000000" pitchFamily="2" charset="2"/>
              </a:rPr>
              <a:t> Tokyo 10 </a:t>
            </a:r>
            <a:r>
              <a:rPr lang="en-US" dirty="0" err="1" smtClean="0">
                <a:sym typeface="Wingdings" panose="05000000000000000000" pitchFamily="2" charset="2"/>
              </a:rPr>
              <a:t>maart</a:t>
            </a:r>
            <a:r>
              <a:rPr lang="en-US" dirty="0" smtClean="0">
                <a:sym typeface="Wingdings" panose="05000000000000000000" pitchFamily="2" charset="2"/>
              </a:rPr>
              <a:t> 1898</a:t>
            </a:r>
          </a:p>
          <a:p>
            <a:r>
              <a:rPr lang="en-US" dirty="0" err="1" smtClean="0">
                <a:sym typeface="Wingdings" panose="05000000000000000000" pitchFamily="2" charset="2"/>
              </a:rPr>
              <a:t>Zeer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belangrijke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invloed</a:t>
            </a:r>
            <a:r>
              <a:rPr lang="en-US" dirty="0" smtClean="0">
                <a:sym typeface="Wingdings" panose="05000000000000000000" pitchFamily="2" charset="2"/>
              </a:rPr>
              <a:t> op </a:t>
            </a:r>
            <a:r>
              <a:rPr lang="en-US" dirty="0" err="1" smtClean="0">
                <a:sym typeface="Wingdings" panose="05000000000000000000" pitchFamily="2" charset="2"/>
              </a:rPr>
              <a:t>modernisering</a:t>
            </a:r>
            <a:r>
              <a:rPr lang="en-US" dirty="0" smtClean="0">
                <a:sym typeface="Wingdings" panose="05000000000000000000" pitchFamily="2" charset="2"/>
              </a:rPr>
              <a:t> van Japan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85033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Verlies</a:t>
            </a:r>
            <a:r>
              <a:rPr lang="en-US" b="1" dirty="0" smtClean="0"/>
              <a:t> </a:t>
            </a:r>
            <a:r>
              <a:rPr lang="en-US" b="1" dirty="0" err="1" smtClean="0"/>
              <a:t>Nederlanderschap</a:t>
            </a:r>
            <a:r>
              <a:rPr lang="en-US" b="1" dirty="0" smtClean="0"/>
              <a:t> </a:t>
            </a:r>
            <a:r>
              <a:rPr lang="en-US" b="1" dirty="0" err="1" smtClean="0"/>
              <a:t>wegens</a:t>
            </a:r>
            <a:r>
              <a:rPr lang="en-US" b="1" dirty="0" smtClean="0"/>
              <a:t> </a:t>
            </a:r>
            <a:r>
              <a:rPr lang="en-US" b="1" dirty="0" err="1" smtClean="0"/>
              <a:t>verblijf</a:t>
            </a:r>
            <a:r>
              <a:rPr lang="en-US" b="1" dirty="0" smtClean="0"/>
              <a:t> in het </a:t>
            </a:r>
            <a:r>
              <a:rPr lang="en-US" b="1" dirty="0" err="1" smtClean="0"/>
              <a:t>buitenland</a:t>
            </a:r>
            <a:r>
              <a:rPr lang="en-US" b="1" dirty="0" smtClean="0"/>
              <a:t>: </a:t>
            </a:r>
            <a:r>
              <a:rPr lang="en-US" b="1" dirty="0" err="1" smtClean="0"/>
              <a:t>een</a:t>
            </a:r>
            <a:r>
              <a:rPr lang="en-US" b="1" dirty="0" smtClean="0"/>
              <a:t> </a:t>
            </a:r>
            <a:r>
              <a:rPr lang="en-US" b="1" dirty="0" err="1" smtClean="0"/>
              <a:t>voorbeeld</a:t>
            </a:r>
            <a:endParaRPr lang="nl-NL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Guido Hermann </a:t>
            </a:r>
            <a:r>
              <a:rPr lang="en-US" dirty="0" err="1" smtClean="0"/>
              <a:t>Fridolin</a:t>
            </a:r>
            <a:r>
              <a:rPr lang="en-US" dirty="0" smtClean="0"/>
              <a:t> </a:t>
            </a:r>
            <a:r>
              <a:rPr lang="en-US" dirty="0" err="1" smtClean="0"/>
              <a:t>Verbeek</a:t>
            </a:r>
            <a:endParaRPr lang="en-US" dirty="0" smtClean="0"/>
          </a:p>
          <a:p>
            <a:r>
              <a:rPr lang="en-US" dirty="0" smtClean="0"/>
              <a:t>Dr </a:t>
            </a:r>
            <a:r>
              <a:rPr lang="en-US" dirty="0" err="1" smtClean="0"/>
              <a:t>h.c</a:t>
            </a:r>
            <a:r>
              <a:rPr lang="en-US" dirty="0" smtClean="0"/>
              <a:t>. Rutgers University 1875</a:t>
            </a:r>
          </a:p>
          <a:p>
            <a:r>
              <a:rPr lang="en-US" dirty="0" err="1" smtClean="0"/>
              <a:t>Japanse</a:t>
            </a:r>
            <a:r>
              <a:rPr lang="en-US" dirty="0" smtClean="0"/>
              <a:t> </a:t>
            </a:r>
            <a:r>
              <a:rPr lang="en-US" dirty="0" err="1" smtClean="0"/>
              <a:t>Orde</a:t>
            </a:r>
            <a:r>
              <a:rPr lang="en-US" dirty="0" smtClean="0"/>
              <a:t> van de </a:t>
            </a:r>
            <a:r>
              <a:rPr lang="en-US" dirty="0" err="1" smtClean="0"/>
              <a:t>Rijzende</a:t>
            </a:r>
            <a:r>
              <a:rPr lang="en-US" dirty="0" smtClean="0"/>
              <a:t> </a:t>
            </a:r>
            <a:r>
              <a:rPr lang="en-US" dirty="0" err="1" smtClean="0"/>
              <a:t>Zon</a:t>
            </a:r>
            <a:r>
              <a:rPr lang="en-US" dirty="0" smtClean="0"/>
              <a:t> 1877</a:t>
            </a:r>
          </a:p>
          <a:p>
            <a:r>
              <a:rPr lang="en-US" dirty="0" smtClean="0"/>
              <a:t>Trustee Meiji </a:t>
            </a:r>
            <a:r>
              <a:rPr lang="en-US" dirty="0" err="1" smtClean="0"/>
              <a:t>Gakuin</a:t>
            </a:r>
            <a:r>
              <a:rPr lang="en-US" dirty="0" smtClean="0"/>
              <a:t> University</a:t>
            </a:r>
            <a:endParaRPr lang="en-US" dirty="0"/>
          </a:p>
          <a:p>
            <a:r>
              <a:rPr lang="en-US" dirty="0" err="1" smtClean="0"/>
              <a:t>Bezoeken</a:t>
            </a:r>
            <a:r>
              <a:rPr lang="en-US" dirty="0" smtClean="0"/>
              <a:t> </a:t>
            </a:r>
            <a:r>
              <a:rPr lang="en-US" dirty="0" err="1" smtClean="0"/>
              <a:t>aan</a:t>
            </a:r>
            <a:r>
              <a:rPr lang="en-US" dirty="0" smtClean="0"/>
              <a:t> Zeist 1873 en 1890</a:t>
            </a:r>
          </a:p>
          <a:p>
            <a:r>
              <a:rPr lang="en-US" dirty="0" smtClean="0"/>
              <a:t>1890: VS </a:t>
            </a:r>
            <a:r>
              <a:rPr lang="en-US" dirty="0" err="1" smtClean="0"/>
              <a:t>weigeren</a:t>
            </a:r>
            <a:r>
              <a:rPr lang="en-US" dirty="0" smtClean="0"/>
              <a:t> </a:t>
            </a:r>
            <a:r>
              <a:rPr lang="en-US" dirty="0" err="1" smtClean="0"/>
              <a:t>toelating</a:t>
            </a:r>
            <a:r>
              <a:rPr lang="en-US" dirty="0" smtClean="0"/>
              <a:t> </a:t>
            </a:r>
            <a:r>
              <a:rPr lang="en-US" dirty="0" err="1" smtClean="0"/>
              <a:t>omdat</a:t>
            </a:r>
            <a:r>
              <a:rPr lang="en-US" dirty="0" smtClean="0"/>
              <a:t> </a:t>
            </a:r>
            <a:r>
              <a:rPr lang="en-US" dirty="0" err="1" smtClean="0"/>
              <a:t>hij</a:t>
            </a:r>
            <a:r>
              <a:rPr lang="en-US" dirty="0" smtClean="0"/>
              <a:t> </a:t>
            </a:r>
            <a:r>
              <a:rPr lang="en-US" dirty="0" err="1" smtClean="0"/>
              <a:t>niet</a:t>
            </a:r>
            <a:r>
              <a:rPr lang="en-US" dirty="0" smtClean="0"/>
              <a:t> in </a:t>
            </a:r>
            <a:r>
              <a:rPr lang="en-US" dirty="0" err="1" smtClean="0"/>
              <a:t>bezit</a:t>
            </a:r>
            <a:r>
              <a:rPr lang="en-US" dirty="0" smtClean="0"/>
              <a:t> is van </a:t>
            </a:r>
            <a:r>
              <a:rPr lang="en-US" dirty="0" err="1" smtClean="0"/>
              <a:t>bewijs</a:t>
            </a:r>
            <a:r>
              <a:rPr lang="en-US" dirty="0" smtClean="0"/>
              <a:t> </a:t>
            </a:r>
            <a:r>
              <a:rPr lang="en-US" dirty="0" err="1" smtClean="0"/>
              <a:t>Nederlanderschap</a:t>
            </a:r>
            <a:endParaRPr lang="en-US" dirty="0" smtClean="0"/>
          </a:p>
          <a:p>
            <a:r>
              <a:rPr lang="en-US" dirty="0" err="1" smtClean="0"/>
              <a:t>Krijgt</a:t>
            </a:r>
            <a:r>
              <a:rPr lang="en-US" dirty="0" smtClean="0"/>
              <a:t> </a:t>
            </a:r>
            <a:r>
              <a:rPr lang="en-US" dirty="0" err="1" smtClean="0"/>
              <a:t>vervolgens</a:t>
            </a:r>
            <a:r>
              <a:rPr lang="en-US" dirty="0" smtClean="0"/>
              <a:t> permanent </a:t>
            </a:r>
            <a:r>
              <a:rPr lang="en-US" dirty="0" err="1" smtClean="0"/>
              <a:t>verblijfrecht</a:t>
            </a:r>
            <a:r>
              <a:rPr lang="en-US" dirty="0" smtClean="0"/>
              <a:t> in Japan</a:t>
            </a:r>
          </a:p>
          <a:p>
            <a:r>
              <a:rPr lang="en-US" dirty="0" err="1" smtClean="0"/>
              <a:t>Begraven</a:t>
            </a:r>
            <a:r>
              <a:rPr lang="en-US" dirty="0" smtClean="0"/>
              <a:t> op Aoyama </a:t>
            </a:r>
            <a:r>
              <a:rPr lang="en-US" dirty="0" err="1" smtClean="0"/>
              <a:t>begraafplaats</a:t>
            </a:r>
            <a:r>
              <a:rPr lang="en-US" dirty="0" smtClean="0"/>
              <a:t> in Tokyo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3120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Verlies</a:t>
            </a:r>
            <a:r>
              <a:rPr lang="en-US" b="1" dirty="0" smtClean="0"/>
              <a:t> </a:t>
            </a:r>
            <a:r>
              <a:rPr lang="en-US" b="1" dirty="0" err="1" smtClean="0"/>
              <a:t>Nederlanderschap</a:t>
            </a:r>
            <a:r>
              <a:rPr lang="en-US" b="1" dirty="0" smtClean="0"/>
              <a:t> </a:t>
            </a:r>
            <a:r>
              <a:rPr lang="en-US" b="1" dirty="0" err="1" smtClean="0"/>
              <a:t>wegens</a:t>
            </a:r>
            <a:r>
              <a:rPr lang="en-US" b="1" dirty="0" smtClean="0"/>
              <a:t> </a:t>
            </a:r>
            <a:r>
              <a:rPr lang="en-US" b="1" dirty="0" err="1" smtClean="0"/>
              <a:t>verblijf</a:t>
            </a:r>
            <a:r>
              <a:rPr lang="en-US" b="1" dirty="0" smtClean="0"/>
              <a:t> in het </a:t>
            </a:r>
            <a:r>
              <a:rPr lang="en-US" b="1" dirty="0" err="1" smtClean="0"/>
              <a:t>buitenland</a:t>
            </a:r>
            <a:r>
              <a:rPr lang="en-US" b="1" dirty="0" smtClean="0"/>
              <a:t>: </a:t>
            </a:r>
            <a:r>
              <a:rPr lang="en-US" b="1" dirty="0" err="1" smtClean="0"/>
              <a:t>een</a:t>
            </a:r>
            <a:r>
              <a:rPr lang="en-US" b="1" dirty="0" smtClean="0"/>
              <a:t> </a:t>
            </a:r>
            <a:r>
              <a:rPr lang="en-US" b="1" dirty="0" err="1" smtClean="0"/>
              <a:t>voorbeeld</a:t>
            </a:r>
            <a:endParaRPr lang="nl-NL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 Guido Hermann </a:t>
            </a:r>
            <a:r>
              <a:rPr lang="en-US" dirty="0" err="1" smtClean="0"/>
              <a:t>Fridolin</a:t>
            </a:r>
            <a:r>
              <a:rPr lang="en-US" dirty="0" smtClean="0"/>
              <a:t> </a:t>
            </a:r>
            <a:r>
              <a:rPr lang="en-US" dirty="0" err="1" smtClean="0"/>
              <a:t>Verbeek</a:t>
            </a:r>
            <a:r>
              <a:rPr lang="en-US" dirty="0" smtClean="0"/>
              <a:t> (</a:t>
            </a:r>
            <a:r>
              <a:rPr lang="en-US" dirty="0" err="1" smtClean="0"/>
              <a:t>Verbeck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r>
              <a:rPr lang="en-US" dirty="0" smtClean="0"/>
              <a:t>William Elliot </a:t>
            </a:r>
            <a:r>
              <a:rPr lang="en-US" dirty="0" err="1" smtClean="0"/>
              <a:t>Griffs</a:t>
            </a:r>
            <a:r>
              <a:rPr lang="en-US" dirty="0" smtClean="0"/>
              <a:t>, A citizen of no country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70349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 </a:t>
            </a:r>
            <a:r>
              <a:rPr lang="en-US" dirty="0" err="1" smtClean="0"/>
              <a:t>inwerking</a:t>
            </a:r>
            <a:r>
              <a:rPr lang="en-US" dirty="0" smtClean="0"/>
              <a:t> </a:t>
            </a:r>
            <a:r>
              <a:rPr lang="en-US" dirty="0" err="1" smtClean="0"/>
              <a:t>treding</a:t>
            </a:r>
            <a:r>
              <a:rPr lang="en-US" dirty="0" smtClean="0"/>
              <a:t> Wet 1892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Heel </a:t>
            </a:r>
            <a:r>
              <a:rPr lang="en-US" dirty="0" err="1" smtClean="0"/>
              <a:t>veel</a:t>
            </a:r>
            <a:r>
              <a:rPr lang="en-US" dirty="0" smtClean="0"/>
              <a:t> </a:t>
            </a:r>
            <a:r>
              <a:rPr lang="en-US" dirty="0" err="1" smtClean="0"/>
              <a:t>problemen</a:t>
            </a:r>
            <a:endParaRPr lang="nl-NL" dirty="0"/>
          </a:p>
          <a:p>
            <a:r>
              <a:rPr lang="en-US" dirty="0" err="1" smtClean="0"/>
              <a:t>Nederlandse</a:t>
            </a:r>
            <a:r>
              <a:rPr lang="en-US" dirty="0" smtClean="0"/>
              <a:t> </a:t>
            </a:r>
            <a:r>
              <a:rPr lang="en-US" dirty="0" err="1" smtClean="0"/>
              <a:t>Kamer</a:t>
            </a:r>
            <a:r>
              <a:rPr lang="en-US" dirty="0" smtClean="0"/>
              <a:t> van </a:t>
            </a:r>
            <a:r>
              <a:rPr lang="en-US" dirty="0" err="1" smtClean="0"/>
              <a:t>Koophandel</a:t>
            </a:r>
            <a:r>
              <a:rPr lang="en-US" dirty="0" smtClean="0"/>
              <a:t> </a:t>
            </a:r>
            <a:r>
              <a:rPr lang="en-US" dirty="0" smtClean="0"/>
              <a:t>in </a:t>
            </a:r>
            <a:r>
              <a:rPr lang="en-US" dirty="0" err="1" smtClean="0"/>
              <a:t>Londen</a:t>
            </a:r>
            <a:r>
              <a:rPr lang="en-US" dirty="0" smtClean="0"/>
              <a:t> </a:t>
            </a:r>
            <a:r>
              <a:rPr lang="en-US" dirty="0" err="1" smtClean="0"/>
              <a:t>dringt</a:t>
            </a:r>
            <a:r>
              <a:rPr lang="en-US" dirty="0" smtClean="0"/>
              <a:t> </a:t>
            </a:r>
            <a:r>
              <a:rPr lang="en-US" dirty="0" err="1" smtClean="0"/>
              <a:t>herhaaldelijk</a:t>
            </a:r>
            <a:r>
              <a:rPr lang="en-US" dirty="0" smtClean="0"/>
              <a:t> </a:t>
            </a:r>
            <a:r>
              <a:rPr lang="en-US" dirty="0" err="1" smtClean="0"/>
              <a:t>aan</a:t>
            </a:r>
            <a:r>
              <a:rPr lang="en-US" dirty="0" smtClean="0"/>
              <a:t> </a:t>
            </a:r>
            <a:r>
              <a:rPr lang="en-US" dirty="0" smtClean="0"/>
              <a:t>op </a:t>
            </a:r>
            <a:r>
              <a:rPr lang="en-US" dirty="0" err="1" smtClean="0"/>
              <a:t>wijziging</a:t>
            </a:r>
            <a:r>
              <a:rPr lang="en-US" dirty="0" smtClean="0"/>
              <a:t> van </a:t>
            </a:r>
            <a:r>
              <a:rPr lang="en-US" dirty="0" err="1" smtClean="0"/>
              <a:t>deze</a:t>
            </a:r>
            <a:r>
              <a:rPr lang="en-US" dirty="0" smtClean="0"/>
              <a:t> </a:t>
            </a:r>
            <a:r>
              <a:rPr lang="en-US" dirty="0" err="1" smtClean="0"/>
              <a:t>verliesregeling</a:t>
            </a:r>
            <a:endParaRPr lang="en-US" dirty="0" smtClean="0"/>
          </a:p>
          <a:p>
            <a:r>
              <a:rPr lang="en-US" dirty="0" smtClean="0"/>
              <a:t>Protest-</a:t>
            </a:r>
            <a:r>
              <a:rPr lang="en-US" dirty="0" err="1" smtClean="0"/>
              <a:t>vergadering</a:t>
            </a:r>
            <a:r>
              <a:rPr lang="en-US" dirty="0" smtClean="0"/>
              <a:t> in </a:t>
            </a:r>
            <a:r>
              <a:rPr lang="en-US" dirty="0" err="1" smtClean="0"/>
              <a:t>Londen</a:t>
            </a:r>
            <a:r>
              <a:rPr lang="en-US" dirty="0" smtClean="0"/>
              <a:t>: </a:t>
            </a:r>
            <a:r>
              <a:rPr lang="en-US" b="1" i="1" dirty="0" smtClean="0"/>
              <a:t>De Wet </a:t>
            </a:r>
            <a:r>
              <a:rPr lang="en-US" b="1" i="1" dirty="0" err="1" smtClean="0"/>
              <a:t>ter</a:t>
            </a:r>
            <a:r>
              <a:rPr lang="en-US" b="1" i="1" dirty="0" smtClean="0"/>
              <a:t> </a:t>
            </a:r>
            <a:r>
              <a:rPr lang="en-US" b="1" i="1" dirty="0" err="1" smtClean="0"/>
              <a:t>verstoting</a:t>
            </a:r>
            <a:r>
              <a:rPr lang="en-US" b="1" i="1" dirty="0" smtClean="0"/>
              <a:t> van </a:t>
            </a:r>
            <a:r>
              <a:rPr lang="en-US" b="1" i="1" dirty="0" err="1" smtClean="0"/>
              <a:t>Nederlanders</a:t>
            </a:r>
            <a:endParaRPr lang="en-US" b="1" i="1" dirty="0" smtClean="0"/>
          </a:p>
          <a:p>
            <a:r>
              <a:rPr lang="en-US" dirty="0" smtClean="0"/>
              <a:t>In </a:t>
            </a:r>
            <a:r>
              <a:rPr lang="en-US" dirty="0" smtClean="0"/>
              <a:t>1910 </a:t>
            </a:r>
            <a:r>
              <a:rPr lang="en-US" dirty="0" err="1" smtClean="0"/>
              <a:t>beperking</a:t>
            </a:r>
            <a:r>
              <a:rPr lang="en-US" dirty="0" smtClean="0"/>
              <a:t> tot </a:t>
            </a:r>
            <a:r>
              <a:rPr lang="en-US" dirty="0" err="1" smtClean="0"/>
              <a:t>personen</a:t>
            </a:r>
            <a:r>
              <a:rPr lang="en-US" dirty="0" smtClean="0"/>
              <a:t> </a:t>
            </a:r>
            <a:r>
              <a:rPr lang="en-US" dirty="0" err="1" smtClean="0"/>
              <a:t>geboren</a:t>
            </a:r>
            <a:r>
              <a:rPr lang="en-US" dirty="0" smtClean="0"/>
              <a:t> </a:t>
            </a:r>
            <a:r>
              <a:rPr lang="en-US" dirty="0" err="1" smtClean="0"/>
              <a:t>buiten</a:t>
            </a:r>
            <a:r>
              <a:rPr lang="en-US" dirty="0" smtClean="0"/>
              <a:t> Nederland en </a:t>
            </a:r>
            <a:r>
              <a:rPr lang="en-US" dirty="0" err="1" smtClean="0"/>
              <a:t>Nederlandse</a:t>
            </a:r>
            <a:r>
              <a:rPr lang="en-US" dirty="0" smtClean="0"/>
              <a:t> </a:t>
            </a:r>
            <a:r>
              <a:rPr lang="en-US" dirty="0" err="1" smtClean="0"/>
              <a:t>kolonies</a:t>
            </a:r>
            <a:endParaRPr lang="en-US" dirty="0" smtClean="0"/>
          </a:p>
          <a:p>
            <a:r>
              <a:rPr lang="en-US" dirty="0" err="1" smtClean="0"/>
              <a:t>Degenen</a:t>
            </a:r>
            <a:r>
              <a:rPr lang="en-US" dirty="0" smtClean="0"/>
              <a:t> die </a:t>
            </a:r>
            <a:r>
              <a:rPr lang="en-US" dirty="0" err="1" smtClean="0"/>
              <a:t>Nederlanderschap</a:t>
            </a:r>
            <a:r>
              <a:rPr lang="en-US" dirty="0" smtClean="0"/>
              <a:t> </a:t>
            </a:r>
            <a:r>
              <a:rPr lang="en-US" dirty="0" err="1" smtClean="0"/>
              <a:t>kwijt</a:t>
            </a:r>
            <a:r>
              <a:rPr lang="en-US" dirty="0" smtClean="0"/>
              <a:t> </a:t>
            </a:r>
            <a:r>
              <a:rPr lang="en-US" dirty="0" err="1" smtClean="0"/>
              <a:t>waren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daardoor</a:t>
            </a:r>
            <a:r>
              <a:rPr lang="en-US" dirty="0" smtClean="0"/>
              <a:t> </a:t>
            </a:r>
            <a:r>
              <a:rPr lang="en-US" dirty="0" err="1" smtClean="0"/>
              <a:t>staatloos</a:t>
            </a:r>
            <a:r>
              <a:rPr lang="en-US" dirty="0" smtClean="0"/>
              <a:t> </a:t>
            </a:r>
            <a:r>
              <a:rPr lang="en-US" dirty="0" err="1" smtClean="0"/>
              <a:t>waren</a:t>
            </a:r>
            <a:r>
              <a:rPr lang="en-US" dirty="0" smtClean="0"/>
              <a:t>, </a:t>
            </a:r>
            <a:r>
              <a:rPr lang="en-US" dirty="0" err="1" smtClean="0"/>
              <a:t>krijgen</a:t>
            </a:r>
            <a:r>
              <a:rPr lang="en-US" dirty="0" smtClean="0"/>
              <a:t> </a:t>
            </a:r>
            <a:r>
              <a:rPr lang="en-US" dirty="0" err="1" smtClean="0"/>
              <a:t>dit</a:t>
            </a:r>
            <a:r>
              <a:rPr lang="en-US" dirty="0" smtClean="0"/>
              <a:t> </a:t>
            </a:r>
            <a:r>
              <a:rPr lang="en-US" dirty="0" err="1" smtClean="0"/>
              <a:t>terug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67315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RwNed</a:t>
            </a:r>
            <a:r>
              <a:rPr lang="en-US" dirty="0" smtClean="0"/>
              <a:t> 1985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Drastische</a:t>
            </a:r>
            <a:r>
              <a:rPr lang="en-US" dirty="0" smtClean="0"/>
              <a:t> </a:t>
            </a:r>
            <a:r>
              <a:rPr lang="en-US" dirty="0" err="1" smtClean="0"/>
              <a:t>herziening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Verlies</a:t>
            </a:r>
            <a:r>
              <a:rPr lang="en-US" dirty="0" smtClean="0"/>
              <a:t> </a:t>
            </a:r>
            <a:r>
              <a:rPr lang="en-US" dirty="0" err="1" smtClean="0"/>
              <a:t>uitsluitend</a:t>
            </a:r>
            <a:r>
              <a:rPr lang="en-US" dirty="0" smtClean="0"/>
              <a:t> </a:t>
            </a:r>
            <a:r>
              <a:rPr lang="en-US" dirty="0" err="1" smtClean="0"/>
              <a:t>indien</a:t>
            </a:r>
            <a:r>
              <a:rPr lang="en-US" dirty="0" smtClean="0"/>
              <a:t> </a:t>
            </a:r>
            <a:r>
              <a:rPr lang="en-US" dirty="0" err="1" smtClean="0"/>
              <a:t>zij</a:t>
            </a:r>
            <a:r>
              <a:rPr lang="en-US" dirty="0" smtClean="0"/>
              <a:t> </a:t>
            </a:r>
            <a:r>
              <a:rPr lang="en-US" dirty="0" err="1" smtClean="0"/>
              <a:t>geboren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 in </a:t>
            </a:r>
            <a:r>
              <a:rPr lang="en-US" dirty="0" err="1" smtClean="0"/>
              <a:t>buitenland</a:t>
            </a:r>
            <a:r>
              <a:rPr lang="en-US" dirty="0" smtClean="0"/>
              <a:t> en </a:t>
            </a:r>
            <a:r>
              <a:rPr lang="en-US" dirty="0" err="1" smtClean="0"/>
              <a:t>ook</a:t>
            </a:r>
            <a:r>
              <a:rPr lang="en-US" dirty="0" smtClean="0"/>
              <a:t> de </a:t>
            </a:r>
            <a:r>
              <a:rPr lang="en-US" dirty="0" err="1" smtClean="0"/>
              <a:t>nationaliteit</a:t>
            </a:r>
            <a:r>
              <a:rPr lang="en-US" dirty="0" smtClean="0"/>
              <a:t> </a:t>
            </a:r>
            <a:r>
              <a:rPr lang="en-US" dirty="0" err="1" smtClean="0"/>
              <a:t>bezitten</a:t>
            </a:r>
            <a:r>
              <a:rPr lang="en-US" dirty="0" smtClean="0"/>
              <a:t> van het land van </a:t>
            </a:r>
            <a:r>
              <a:rPr lang="en-US" dirty="0" err="1" smtClean="0"/>
              <a:t>hun</a:t>
            </a:r>
            <a:r>
              <a:rPr lang="en-US" dirty="0" smtClean="0"/>
              <a:t> </a:t>
            </a:r>
            <a:r>
              <a:rPr lang="en-US" dirty="0" err="1" smtClean="0"/>
              <a:t>geboorte</a:t>
            </a:r>
            <a:r>
              <a:rPr lang="en-US" dirty="0" smtClean="0"/>
              <a:t> en </a:t>
            </a:r>
            <a:r>
              <a:rPr lang="en-US" dirty="0" err="1" smtClean="0"/>
              <a:t>daar</a:t>
            </a:r>
            <a:r>
              <a:rPr lang="en-US" dirty="0" smtClean="0"/>
              <a:t> </a:t>
            </a:r>
            <a:r>
              <a:rPr lang="en-US" dirty="0" err="1" smtClean="0"/>
              <a:t>woonachtig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endParaRPr lang="en-US" dirty="0" smtClean="0"/>
          </a:p>
          <a:p>
            <a:r>
              <a:rPr lang="en-US" dirty="0" err="1" smtClean="0"/>
              <a:t>Geen</a:t>
            </a:r>
            <a:r>
              <a:rPr lang="en-US" dirty="0" smtClean="0"/>
              <a:t> </a:t>
            </a:r>
            <a:r>
              <a:rPr lang="en-US" dirty="0" err="1" smtClean="0"/>
              <a:t>verlengingsverklaring</a:t>
            </a:r>
            <a:r>
              <a:rPr lang="en-US" dirty="0" smtClean="0"/>
              <a:t> </a:t>
            </a:r>
            <a:r>
              <a:rPr lang="en-US" dirty="0" err="1" smtClean="0"/>
              <a:t>meer</a:t>
            </a:r>
            <a:r>
              <a:rPr lang="en-US" dirty="0" smtClean="0"/>
              <a:t> </a:t>
            </a:r>
            <a:r>
              <a:rPr lang="en-US" dirty="0" err="1" smtClean="0"/>
              <a:t>mogelijk</a:t>
            </a:r>
            <a:endParaRPr lang="en-US" dirty="0"/>
          </a:p>
          <a:p>
            <a:r>
              <a:rPr lang="en-US" dirty="0" err="1" smtClean="0"/>
              <a:t>Als</a:t>
            </a:r>
            <a:r>
              <a:rPr lang="en-US" dirty="0" smtClean="0"/>
              <a:t> </a:t>
            </a:r>
            <a:r>
              <a:rPr lang="en-US" dirty="0" err="1" smtClean="0"/>
              <a:t>ouders</a:t>
            </a:r>
            <a:r>
              <a:rPr lang="en-US" dirty="0" smtClean="0"/>
              <a:t> het </a:t>
            </a:r>
            <a:r>
              <a:rPr lang="en-US" dirty="0" err="1" smtClean="0"/>
              <a:t>Nederlanderschap</a:t>
            </a:r>
            <a:r>
              <a:rPr lang="en-US" dirty="0" smtClean="0"/>
              <a:t> op </a:t>
            </a:r>
            <a:r>
              <a:rPr lang="en-US" dirty="0" err="1" smtClean="0"/>
              <a:t>deze</a:t>
            </a:r>
            <a:r>
              <a:rPr lang="en-US" dirty="0" smtClean="0"/>
              <a:t> </a:t>
            </a:r>
            <a:r>
              <a:rPr lang="en-US" dirty="0" err="1" smtClean="0"/>
              <a:t>wijze</a:t>
            </a:r>
            <a:r>
              <a:rPr lang="en-US" dirty="0" smtClean="0"/>
              <a:t> </a:t>
            </a:r>
            <a:r>
              <a:rPr lang="en-US" dirty="0" err="1" smtClean="0"/>
              <a:t>verliezen</a:t>
            </a:r>
            <a:r>
              <a:rPr lang="en-US" dirty="0" smtClean="0"/>
              <a:t> </a:t>
            </a:r>
            <a:r>
              <a:rPr lang="en-US" dirty="0" err="1" smtClean="0"/>
              <a:t>delen</a:t>
            </a:r>
            <a:r>
              <a:rPr lang="en-US" dirty="0" smtClean="0"/>
              <a:t> </a:t>
            </a:r>
            <a:r>
              <a:rPr lang="en-US" dirty="0" err="1" smtClean="0"/>
              <a:t>hun</a:t>
            </a:r>
            <a:r>
              <a:rPr lang="en-US" dirty="0" smtClean="0"/>
              <a:t> </a:t>
            </a:r>
            <a:r>
              <a:rPr lang="en-US" dirty="0" err="1" smtClean="0"/>
              <a:t>kinderen</a:t>
            </a:r>
            <a:r>
              <a:rPr lang="en-US" dirty="0" smtClean="0"/>
              <a:t> </a:t>
            </a:r>
            <a:r>
              <a:rPr lang="en-US" dirty="0" err="1" smtClean="0"/>
              <a:t>daarin</a:t>
            </a:r>
            <a:endParaRPr lang="en-US" dirty="0" smtClean="0"/>
          </a:p>
          <a:p>
            <a:r>
              <a:rPr lang="en-US" dirty="0" err="1" smtClean="0"/>
              <a:t>Overgangsrecht</a:t>
            </a:r>
            <a:r>
              <a:rPr lang="en-US" dirty="0" smtClean="0"/>
              <a:t>: </a:t>
            </a:r>
            <a:r>
              <a:rPr lang="en-US" dirty="0" err="1" smtClean="0"/>
              <a:t>termijnen</a:t>
            </a:r>
            <a:r>
              <a:rPr lang="en-US" dirty="0" smtClean="0"/>
              <a:t> </a:t>
            </a:r>
            <a:r>
              <a:rPr lang="en-US" dirty="0" err="1" smtClean="0"/>
              <a:t>beginnen</a:t>
            </a:r>
            <a:r>
              <a:rPr lang="en-US" dirty="0" smtClean="0"/>
              <a:t> </a:t>
            </a:r>
            <a:r>
              <a:rPr lang="en-US" dirty="0" err="1" smtClean="0"/>
              <a:t>opnieuw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lopen</a:t>
            </a:r>
            <a:r>
              <a:rPr lang="en-US" dirty="0" smtClean="0"/>
              <a:t> op 1 </a:t>
            </a:r>
            <a:r>
              <a:rPr lang="en-US" dirty="0" err="1" smtClean="0"/>
              <a:t>januari</a:t>
            </a:r>
            <a:r>
              <a:rPr lang="en-US" dirty="0" smtClean="0"/>
              <a:t> 1985 </a:t>
            </a:r>
            <a:r>
              <a:rPr lang="en-US" dirty="0" smtClean="0">
                <a:sym typeface="Wingdings" panose="05000000000000000000" pitchFamily="2" charset="2"/>
              </a:rPr>
              <a:t> op 1 </a:t>
            </a:r>
            <a:r>
              <a:rPr lang="en-US" dirty="0" err="1" smtClean="0">
                <a:sym typeface="Wingdings" panose="05000000000000000000" pitchFamily="2" charset="2"/>
              </a:rPr>
              <a:t>januari</a:t>
            </a:r>
            <a:r>
              <a:rPr lang="en-US" dirty="0" smtClean="0">
                <a:sym typeface="Wingdings" panose="05000000000000000000" pitchFamily="2" charset="2"/>
              </a:rPr>
              <a:t> 1995 </a:t>
            </a:r>
            <a:r>
              <a:rPr lang="en-US" dirty="0" err="1" smtClean="0">
                <a:sym typeface="Wingdings" panose="05000000000000000000" pitchFamily="2" charset="2"/>
              </a:rPr>
              <a:t>verloren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zeer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velen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hun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Nederlanderschap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94922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887</Words>
  <Application>Microsoft Office PowerPoint</Application>
  <PresentationFormat>Custom</PresentationFormat>
  <Paragraphs>103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Verlies van de band van het Nederlanderschap</vt:lpstr>
      <vt:lpstr>Verlies Nederlanderschap wegens verblijf in het buitenland: ontwikkeling</vt:lpstr>
      <vt:lpstr>Verlies Nederlanderschap wegens verblijf in het buitenland: ontwikkeling</vt:lpstr>
      <vt:lpstr>Verlies Nederlanderschap wegens verblijf in het buitenland: ontwikkeling</vt:lpstr>
      <vt:lpstr>Verlies Nederlanderschap wegens verblijf in het buitenland: een voorbeeld</vt:lpstr>
      <vt:lpstr>Verlies Nederlanderschap wegens verblijf in het buitenland: een voorbeeld</vt:lpstr>
      <vt:lpstr>Verlies Nederlanderschap wegens verblijf in het buitenland: een voorbeeld</vt:lpstr>
      <vt:lpstr>Na inwerking treding Wet 1892</vt:lpstr>
      <vt:lpstr>RwNed 1985</vt:lpstr>
      <vt:lpstr>Opnieuw drastische wijziging in 2003</vt:lpstr>
      <vt:lpstr>Permanent verblijf in buitenland</vt:lpstr>
      <vt:lpstr>Permanent verblijf in buitenland</vt:lpstr>
      <vt:lpstr>Hoge Raad over verlies wegens permanent verblijf in buitenland</vt:lpstr>
      <vt:lpstr>Nationale Ombudsman over verlies wegens permanent verblijf in buitenland</vt:lpstr>
      <vt:lpstr>Raad van State over verlies wegens permanent verblijf in buitenland</vt:lpstr>
      <vt:lpstr>AG Mengozzi</vt:lpstr>
      <vt:lpstr>Wat zal het Hof van de Europese Unie beslissen</vt:lpstr>
    </vt:vector>
  </TitlesOfParts>
  <Company>Maasrticht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Verlies Nederlanderschap wegens permanent verblijf in het buitenland</dc:title>
  <dc:creator>deGroot, R de (PR)</dc:creator>
  <cp:lastModifiedBy>Uw gebruikersnaam</cp:lastModifiedBy>
  <cp:revision>16</cp:revision>
  <cp:lastPrinted>2018-09-28T09:46:43Z</cp:lastPrinted>
  <dcterms:created xsi:type="dcterms:W3CDTF">2018-09-28T08:13:43Z</dcterms:created>
  <dcterms:modified xsi:type="dcterms:W3CDTF">2018-09-30T10:43:14Z</dcterms:modified>
</cp:coreProperties>
</file>