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9" r:id="rId6"/>
    <p:sldId id="261" r:id="rId7"/>
    <p:sldId id="263" r:id="rId8"/>
    <p:sldId id="265" r:id="rId9"/>
    <p:sldId id="267" r:id="rId10"/>
    <p:sldId id="268" r:id="rId11"/>
    <p:sldId id="275" r:id="rId12"/>
    <p:sldId id="270" r:id="rId13"/>
    <p:sldId id="273" r:id="rId14"/>
    <p:sldId id="271" r:id="rId15"/>
    <p:sldId id="274" r:id="rId16"/>
    <p:sldId id="272"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nl-N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nl-NL"/>
          </a:p>
        </p:txBody>
      </p:sp>
      <p:sp>
        <p:nvSpPr>
          <p:cNvPr id="4" name="Date Placeholder 3"/>
          <p:cNvSpPr>
            <a:spLocks noGrp="1"/>
          </p:cNvSpPr>
          <p:nvPr>
            <p:ph type="dt" sz="half" idx="10"/>
          </p:nvPr>
        </p:nvSpPr>
        <p:spPr/>
        <p:txBody>
          <a:bodyPr/>
          <a:lstStyle/>
          <a:p>
            <a:fld id="{1A6EE542-2B0A-4274-9339-4B017C57C32D}" type="datetimeFigureOut">
              <a:rPr lang="nl-NL" smtClean="0"/>
              <a:t>2-10-2018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3068055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1A6EE542-2B0A-4274-9339-4B017C57C32D}" type="datetimeFigureOut">
              <a:rPr lang="nl-NL" smtClean="0"/>
              <a:t>2-10-2018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2049418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nl-N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1A6EE542-2B0A-4274-9339-4B017C57C32D}" type="datetimeFigureOut">
              <a:rPr lang="nl-NL" smtClean="0"/>
              <a:t>2-10-2018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2021062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10"/>
          </p:nvPr>
        </p:nvSpPr>
        <p:spPr/>
        <p:txBody>
          <a:bodyPr/>
          <a:lstStyle/>
          <a:p>
            <a:fld id="{1A6EE542-2B0A-4274-9339-4B017C57C32D}" type="datetimeFigureOut">
              <a:rPr lang="nl-NL" smtClean="0"/>
              <a:t>2-10-2018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2267805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nl-N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A6EE542-2B0A-4274-9339-4B017C57C32D}" type="datetimeFigureOut">
              <a:rPr lang="nl-NL" smtClean="0"/>
              <a:t>2-10-2018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668474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Date Placeholder 4"/>
          <p:cNvSpPr>
            <a:spLocks noGrp="1"/>
          </p:cNvSpPr>
          <p:nvPr>
            <p:ph type="dt" sz="half" idx="10"/>
          </p:nvPr>
        </p:nvSpPr>
        <p:spPr/>
        <p:txBody>
          <a:bodyPr/>
          <a:lstStyle/>
          <a:p>
            <a:fld id="{1A6EE542-2B0A-4274-9339-4B017C57C32D}" type="datetimeFigureOut">
              <a:rPr lang="nl-NL" smtClean="0"/>
              <a:t>2-10-2018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2940585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nl-N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7" name="Date Placeholder 6"/>
          <p:cNvSpPr>
            <a:spLocks noGrp="1"/>
          </p:cNvSpPr>
          <p:nvPr>
            <p:ph type="dt" sz="half" idx="10"/>
          </p:nvPr>
        </p:nvSpPr>
        <p:spPr/>
        <p:txBody>
          <a:bodyPr/>
          <a:lstStyle/>
          <a:p>
            <a:fld id="{1A6EE542-2B0A-4274-9339-4B017C57C32D}" type="datetimeFigureOut">
              <a:rPr lang="nl-NL" smtClean="0"/>
              <a:t>2-10-2018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126691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NL"/>
          </a:p>
        </p:txBody>
      </p:sp>
      <p:sp>
        <p:nvSpPr>
          <p:cNvPr id="3" name="Date Placeholder 2"/>
          <p:cNvSpPr>
            <a:spLocks noGrp="1"/>
          </p:cNvSpPr>
          <p:nvPr>
            <p:ph type="dt" sz="half" idx="10"/>
          </p:nvPr>
        </p:nvSpPr>
        <p:spPr/>
        <p:txBody>
          <a:bodyPr/>
          <a:lstStyle/>
          <a:p>
            <a:fld id="{1A6EE542-2B0A-4274-9339-4B017C57C32D}" type="datetimeFigureOut">
              <a:rPr lang="nl-NL" smtClean="0"/>
              <a:t>2-10-2018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2915370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EE542-2B0A-4274-9339-4B017C57C32D}" type="datetimeFigureOut">
              <a:rPr lang="nl-NL" smtClean="0"/>
              <a:t>2-10-2018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3612968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nl-N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6EE542-2B0A-4274-9339-4B017C57C32D}" type="datetimeFigureOut">
              <a:rPr lang="nl-NL" smtClean="0"/>
              <a:t>2-10-2018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403226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nl-N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6EE542-2B0A-4274-9339-4B017C57C32D}" type="datetimeFigureOut">
              <a:rPr lang="nl-NL" smtClean="0"/>
              <a:t>2-10-2018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ED7C9F1-7DB1-41DC-AA84-96FF0A6D33FF}" type="slidenum">
              <a:rPr lang="nl-NL" smtClean="0"/>
              <a:t>‹#›</a:t>
            </a:fld>
            <a:endParaRPr lang="nl-NL"/>
          </a:p>
        </p:txBody>
      </p:sp>
    </p:spTree>
    <p:extLst>
      <p:ext uri="{BB962C8B-B14F-4D97-AF65-F5344CB8AC3E}">
        <p14:creationId xmlns:p14="http://schemas.microsoft.com/office/powerpoint/2010/main" val="1749331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nl-N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EE542-2B0A-4274-9339-4B017C57C32D}" type="datetimeFigureOut">
              <a:rPr lang="nl-NL" smtClean="0"/>
              <a:t>2-10-2018</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D7C9F1-7DB1-41DC-AA84-96FF0A6D33FF}" type="slidenum">
              <a:rPr lang="nl-NL" smtClean="0"/>
              <a:t>‹#›</a:t>
            </a:fld>
            <a:endParaRPr lang="nl-NL"/>
          </a:p>
        </p:txBody>
      </p:sp>
    </p:spTree>
    <p:extLst>
      <p:ext uri="{BB962C8B-B14F-4D97-AF65-F5344CB8AC3E}">
        <p14:creationId xmlns:p14="http://schemas.microsoft.com/office/powerpoint/2010/main" val="1467355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maastrichtuniversity.nl/nl/over-de-um/faculteiten/rechtsgeleerdheid/capaciteitsgroepen/privaatrecht/projecten/echtscheiding-e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39801"/>
            <a:ext cx="9144000" cy="2273300"/>
          </a:xfrm>
        </p:spPr>
        <p:txBody>
          <a:bodyPr>
            <a:normAutofit fontScale="90000"/>
          </a:bodyPr>
          <a:lstStyle/>
          <a:p>
            <a:r>
              <a:rPr lang="nl-NL" dirty="0" smtClean="0"/>
              <a:t>Traditionele huwelijken. Wat moet een ambtenaar burgerzaken hiervan weten?</a:t>
            </a:r>
            <a:endParaRPr lang="nl-NL" dirty="0"/>
          </a:p>
        </p:txBody>
      </p:sp>
      <p:sp>
        <p:nvSpPr>
          <p:cNvPr id="3" name="Subtitle 2"/>
          <p:cNvSpPr>
            <a:spLocks noGrp="1"/>
          </p:cNvSpPr>
          <p:nvPr>
            <p:ph type="subTitle" idx="1"/>
          </p:nvPr>
        </p:nvSpPr>
        <p:spPr>
          <a:xfrm>
            <a:off x="1524000" y="3602038"/>
            <a:ext cx="9144000" cy="2824162"/>
          </a:xfrm>
        </p:spPr>
        <p:txBody>
          <a:bodyPr/>
          <a:lstStyle/>
          <a:p>
            <a:r>
              <a:rPr lang="nl-NL" sz="6000" dirty="0" smtClean="0"/>
              <a:t>Susan Rutten</a:t>
            </a:r>
          </a:p>
          <a:p>
            <a:r>
              <a:rPr lang="nl-NL" dirty="0" smtClean="0"/>
              <a:t>Hoogleraar Islamitisch familierecht in een Europese context</a:t>
            </a:r>
          </a:p>
          <a:p>
            <a:r>
              <a:rPr lang="nl-NL" dirty="0" smtClean="0"/>
              <a:t>Universiteit Maastricht</a:t>
            </a:r>
          </a:p>
          <a:p>
            <a:endParaRPr lang="nl-NL" dirty="0"/>
          </a:p>
          <a:p>
            <a:r>
              <a:rPr lang="nl-NL" dirty="0" smtClean="0"/>
              <a:t>NVVB 3 oktober 2018</a:t>
            </a:r>
            <a:endParaRPr lang="nl-NL" dirty="0"/>
          </a:p>
        </p:txBody>
      </p:sp>
    </p:spTree>
    <p:extLst>
      <p:ext uri="{BB962C8B-B14F-4D97-AF65-F5344CB8AC3E}">
        <p14:creationId xmlns:p14="http://schemas.microsoft.com/office/powerpoint/2010/main" val="988610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Kan het beter?</a:t>
            </a:r>
            <a:br>
              <a:rPr lang="nl-NL" dirty="0" smtClean="0"/>
            </a:br>
            <a:r>
              <a:rPr lang="nl-NL" dirty="0" smtClean="0"/>
              <a:t>Moet het beter?</a:t>
            </a:r>
            <a:endParaRPr lang="nl-NL" dirty="0"/>
          </a:p>
        </p:txBody>
      </p:sp>
      <p:sp>
        <p:nvSpPr>
          <p:cNvPr id="3" name="Content Placeholder 2"/>
          <p:cNvSpPr>
            <a:spLocks noGrp="1"/>
          </p:cNvSpPr>
          <p:nvPr>
            <p:ph idx="1"/>
          </p:nvPr>
        </p:nvSpPr>
        <p:spPr>
          <a:xfrm>
            <a:off x="838200" y="1825624"/>
            <a:ext cx="10515600" cy="4537075"/>
          </a:xfrm>
        </p:spPr>
        <p:txBody>
          <a:bodyPr>
            <a:normAutofit/>
          </a:bodyPr>
          <a:lstStyle/>
          <a:p>
            <a:r>
              <a:rPr lang="nl-NL" dirty="0" smtClean="0"/>
              <a:t>Voorlichtingstaak bij (trouw)ambtenaren burgerzaken</a:t>
            </a:r>
            <a:r>
              <a:rPr lang="nl-NL" dirty="0" smtClean="0"/>
              <a:t>?</a:t>
            </a:r>
            <a:endParaRPr lang="nl-NL" dirty="0" smtClean="0"/>
          </a:p>
          <a:p>
            <a:r>
              <a:rPr lang="nl-NL" i="1" dirty="0" smtClean="0"/>
              <a:t>Huwelijkstoolkit</a:t>
            </a:r>
            <a:r>
              <a:rPr lang="nl-NL" dirty="0" smtClean="0"/>
              <a:t>: informatie over burgerlijke en religieuze huwelijken, en de beëindiging ervan, en het bevorderen van het maken van </a:t>
            </a:r>
            <a:r>
              <a:rPr lang="nl-NL" dirty="0" smtClean="0"/>
              <a:t>afspraken</a:t>
            </a:r>
          </a:p>
          <a:p>
            <a:endParaRPr lang="nl-NL" dirty="0" smtClean="0"/>
          </a:p>
          <a:p>
            <a:r>
              <a:rPr lang="en-US" dirty="0" err="1" smtClean="0"/>
              <a:t>Wetgeving</a:t>
            </a:r>
            <a:r>
              <a:rPr lang="en-US" dirty="0" smtClean="0"/>
              <a:t> die het </a:t>
            </a:r>
            <a:r>
              <a:rPr lang="en-US" dirty="0" err="1" smtClean="0"/>
              <a:t>recht</a:t>
            </a:r>
            <a:r>
              <a:rPr lang="en-US" dirty="0" smtClean="0"/>
              <a:t> </a:t>
            </a:r>
            <a:r>
              <a:rPr lang="en-US" dirty="0" err="1" smtClean="0"/>
              <a:t>geeft</a:t>
            </a:r>
            <a:r>
              <a:rPr lang="en-US" dirty="0" smtClean="0"/>
              <a:t> op </a:t>
            </a:r>
            <a:r>
              <a:rPr lang="en-US" dirty="0" err="1" smtClean="0"/>
              <a:t>en</a:t>
            </a:r>
            <a:r>
              <a:rPr lang="en-US" dirty="0" smtClean="0"/>
              <a:t> </a:t>
            </a:r>
            <a:r>
              <a:rPr lang="en-US" dirty="0" err="1" smtClean="0"/>
              <a:t>religieuze</a:t>
            </a:r>
            <a:r>
              <a:rPr lang="en-US" dirty="0" smtClean="0"/>
              <a:t> </a:t>
            </a:r>
            <a:r>
              <a:rPr lang="en-US" dirty="0" err="1" smtClean="0"/>
              <a:t>scheiding</a:t>
            </a:r>
            <a:r>
              <a:rPr lang="en-US" dirty="0" smtClean="0"/>
              <a:t>*</a:t>
            </a:r>
            <a:endParaRPr lang="nl-NL" dirty="0" smtClean="0"/>
          </a:p>
          <a:p>
            <a:endParaRPr lang="nl-NL" dirty="0" smtClean="0"/>
          </a:p>
          <a:p>
            <a:r>
              <a:rPr lang="nl-NL" dirty="0" smtClean="0"/>
              <a:t>Inzetten vertegenwoordigers van religieuze gemeenschap als </a:t>
            </a:r>
            <a:r>
              <a:rPr lang="nl-NL" dirty="0" err="1" smtClean="0"/>
              <a:t>babs</a:t>
            </a:r>
            <a:r>
              <a:rPr lang="nl-NL" dirty="0" smtClean="0"/>
              <a:t>?</a:t>
            </a:r>
            <a:endParaRPr lang="nl-NL" dirty="0" smtClean="0"/>
          </a:p>
          <a:p>
            <a:r>
              <a:rPr lang="nl-NL" dirty="0" smtClean="0"/>
              <a:t>Trouwen door </a:t>
            </a:r>
            <a:r>
              <a:rPr lang="nl-NL" dirty="0" err="1" smtClean="0"/>
              <a:t>babs</a:t>
            </a:r>
            <a:r>
              <a:rPr lang="nl-NL" dirty="0" smtClean="0"/>
              <a:t> op religieuze locatie?</a:t>
            </a:r>
            <a:endParaRPr lang="nl-NL" dirty="0"/>
          </a:p>
        </p:txBody>
      </p:sp>
    </p:spTree>
    <p:extLst>
      <p:ext uri="{BB962C8B-B14F-4D97-AF65-F5344CB8AC3E}">
        <p14:creationId xmlns:p14="http://schemas.microsoft.com/office/powerpoint/2010/main" val="1296128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46175"/>
          </a:xfrm>
        </p:spPr>
        <p:txBody>
          <a:bodyPr>
            <a:normAutofit fontScale="90000"/>
          </a:bodyPr>
          <a:lstStyle/>
          <a:p>
            <a:pPr algn="ctr"/>
            <a:r>
              <a:rPr lang="en-US" dirty="0" err="1" smtClean="0"/>
              <a:t>Voorstellen</a:t>
            </a:r>
            <a:r>
              <a:rPr lang="en-US" dirty="0" smtClean="0"/>
              <a:t> </a:t>
            </a:r>
            <a:r>
              <a:rPr lang="en-US" dirty="0" err="1" smtClean="0"/>
              <a:t>voor</a:t>
            </a:r>
            <a:r>
              <a:rPr lang="en-US" dirty="0" smtClean="0"/>
              <a:t> </a:t>
            </a:r>
            <a:r>
              <a:rPr lang="en-US" dirty="0" err="1" smtClean="0"/>
              <a:t>wetgeving</a:t>
            </a:r>
            <a:r>
              <a:rPr lang="en-US" dirty="0" smtClean="0"/>
              <a:t> (Pauline Kruiniger)</a:t>
            </a:r>
            <a:br>
              <a:rPr lang="en-US" dirty="0" smtClean="0"/>
            </a:br>
            <a:r>
              <a:rPr lang="en-US" dirty="0" err="1" smtClean="0"/>
              <a:t>recht</a:t>
            </a:r>
            <a:r>
              <a:rPr lang="en-US" dirty="0" smtClean="0"/>
              <a:t> op </a:t>
            </a:r>
            <a:r>
              <a:rPr lang="en-US" dirty="0" err="1" smtClean="0"/>
              <a:t>religieuze</a:t>
            </a:r>
            <a:r>
              <a:rPr lang="en-US" dirty="0" smtClean="0"/>
              <a:t> </a:t>
            </a:r>
            <a:r>
              <a:rPr lang="en-US" dirty="0" err="1" smtClean="0"/>
              <a:t>echtscheiding</a:t>
            </a:r>
            <a:endParaRPr lang="nl-NL" dirty="0"/>
          </a:p>
        </p:txBody>
      </p:sp>
      <p:sp>
        <p:nvSpPr>
          <p:cNvPr id="3" name="Content Placeholder 2"/>
          <p:cNvSpPr>
            <a:spLocks noGrp="1"/>
          </p:cNvSpPr>
          <p:nvPr>
            <p:ph idx="1"/>
          </p:nvPr>
        </p:nvSpPr>
        <p:spPr>
          <a:xfrm>
            <a:off x="838200" y="1803400"/>
            <a:ext cx="10515600" cy="4584700"/>
          </a:xfrm>
        </p:spPr>
        <p:txBody>
          <a:bodyPr>
            <a:normAutofit fontScale="85000" lnSpcReduction="20000"/>
          </a:bodyPr>
          <a:lstStyle/>
          <a:p>
            <a:r>
              <a:rPr lang="nl-NL" dirty="0" smtClean="0"/>
              <a:t>Art. 1:68 lid 2 of 1:68a BW: </a:t>
            </a:r>
            <a:r>
              <a:rPr lang="nl-NL" i="1" dirty="0" smtClean="0"/>
              <a:t>‘Bij </a:t>
            </a:r>
            <a:r>
              <a:rPr lang="nl-NL" i="1" dirty="0"/>
              <a:t>de beëindiging van het burgerlijk huwelijk of bij het ontbreken van een burgerlijk huwelijk, dienen partijen, op verzoek van een der partijen, hun onvoorwaardelijke en volledige medewerking, voor zover dat in hun macht ligt, te verlenen aan de beëindiging van het tussen hen bestaande religieuze huwelijk</a:t>
            </a:r>
            <a:r>
              <a:rPr lang="nl-NL" i="1" dirty="0" smtClean="0"/>
              <a:t>.’</a:t>
            </a:r>
          </a:p>
          <a:p>
            <a:r>
              <a:rPr lang="nl-NL" dirty="0" smtClean="0"/>
              <a:t>In huwelijksbepalingen BW toevoegen</a:t>
            </a:r>
            <a:r>
              <a:rPr lang="nl-NL" i="1" dirty="0" smtClean="0"/>
              <a:t>: ‘Indien </a:t>
            </a:r>
            <a:r>
              <a:rPr lang="nl-NL" i="1" dirty="0"/>
              <a:t>partijen naast het burgerlijk huwelijk een religieus huwelijk aangaan, verklaren zij dat zij in geval van ontbinding van het burgerlijk huwelijk hun onvoorwaardelijke en volledige medewerking, voor zover dat in hun macht ligt, zullen verlenen aan de ontbinding van het religieuze huwelijk.’ </a:t>
            </a:r>
            <a:endParaRPr lang="nl-NL" i="1" dirty="0" smtClean="0"/>
          </a:p>
          <a:p>
            <a:r>
              <a:rPr lang="nl-NL" dirty="0" smtClean="0"/>
              <a:t>In echtscheidingsbepalingen BW toevoegen</a:t>
            </a:r>
            <a:r>
              <a:rPr lang="nl-NL" i="1" dirty="0" smtClean="0"/>
              <a:t>: ‘In </a:t>
            </a:r>
            <a:r>
              <a:rPr lang="nl-NL" i="1" dirty="0"/>
              <a:t>geval de bij een ontbinding van het burgerlijk huwelijk betrokken partijen ook verbonden zijn door een religieus huwelijk kan de rechter aan de ontbinding van het huwelijk de voorwaarde verbinden dat elk van de betrokken partijen de volledige en onvoorwaardelijke medewerking verleent aan de ontbinding van het religieuze huwelijk, voor zover dat in hun macht ligt.’ </a:t>
            </a:r>
            <a:endParaRPr lang="nl-NL" dirty="0"/>
          </a:p>
          <a:p>
            <a:endParaRPr lang="nl-NL" dirty="0"/>
          </a:p>
          <a:p>
            <a:endParaRPr lang="nl-NL" dirty="0"/>
          </a:p>
          <a:p>
            <a:endParaRPr lang="nl-NL" dirty="0"/>
          </a:p>
        </p:txBody>
      </p:sp>
    </p:spTree>
    <p:extLst>
      <p:ext uri="{BB962C8B-B14F-4D97-AF65-F5344CB8AC3E}">
        <p14:creationId xmlns:p14="http://schemas.microsoft.com/office/powerpoint/2010/main" val="1693222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2&amp;3) Traditionele huwelijken </a:t>
            </a:r>
            <a:br>
              <a:rPr lang="nl-NL" dirty="0" smtClean="0"/>
            </a:br>
            <a:r>
              <a:rPr lang="nl-NL" dirty="0" smtClean="0"/>
              <a:t>gesloten in het buitenland</a:t>
            </a:r>
            <a:endParaRPr lang="nl-NL" dirty="0"/>
          </a:p>
        </p:txBody>
      </p:sp>
      <p:sp>
        <p:nvSpPr>
          <p:cNvPr id="3" name="Content Placeholder 2"/>
          <p:cNvSpPr>
            <a:spLocks noGrp="1"/>
          </p:cNvSpPr>
          <p:nvPr>
            <p:ph idx="1"/>
          </p:nvPr>
        </p:nvSpPr>
        <p:spPr/>
        <p:txBody>
          <a:bodyPr/>
          <a:lstStyle/>
          <a:p>
            <a:r>
              <a:rPr lang="nl-NL" altLang="nl-NL" sz="3200" dirty="0"/>
              <a:t>Art. 10:31 lid 1 BW: Beoordeling rechtsgeldigheid van het buitenlandse huwelijk, </a:t>
            </a:r>
            <a:r>
              <a:rPr lang="en-US" altLang="nl-NL" sz="3200" dirty="0" err="1" smtClean="0"/>
              <a:t>volgens</a:t>
            </a:r>
            <a:r>
              <a:rPr lang="en-US" altLang="nl-NL" sz="3200" dirty="0" smtClean="0"/>
              <a:t> het </a:t>
            </a:r>
            <a:r>
              <a:rPr lang="en-US" altLang="nl-NL" sz="3200" dirty="0" err="1" smtClean="0"/>
              <a:t>recht</a:t>
            </a:r>
            <a:r>
              <a:rPr lang="en-US" altLang="nl-NL" sz="3200" dirty="0" smtClean="0"/>
              <a:t> (incl. IPR) van het land </a:t>
            </a:r>
            <a:r>
              <a:rPr lang="en-US" altLang="nl-NL" sz="3200" dirty="0" err="1" smtClean="0"/>
              <a:t>waar</a:t>
            </a:r>
            <a:r>
              <a:rPr lang="en-US" altLang="nl-NL" sz="3200" dirty="0" smtClean="0"/>
              <a:t> het </a:t>
            </a:r>
            <a:r>
              <a:rPr lang="en-US" altLang="nl-NL" sz="3200" dirty="0" err="1" smtClean="0"/>
              <a:t>huwelijk</a:t>
            </a:r>
            <a:r>
              <a:rPr lang="en-US" altLang="nl-NL" sz="3200" dirty="0" smtClean="0"/>
              <a:t> is </a:t>
            </a:r>
            <a:r>
              <a:rPr lang="en-US" altLang="nl-NL" sz="3200" dirty="0" err="1" smtClean="0"/>
              <a:t>gesloten</a:t>
            </a:r>
            <a:endParaRPr lang="en-US" altLang="nl-NL" sz="3200" dirty="0" smtClean="0"/>
          </a:p>
          <a:p>
            <a:pPr lvl="1">
              <a:buFont typeface="Wingdings" panose="05000000000000000000" pitchFamily="2" charset="2"/>
              <a:buChar char="Ø"/>
            </a:pPr>
            <a:r>
              <a:rPr lang="en-US" altLang="nl-NL" sz="2800" dirty="0" err="1" smtClean="0"/>
              <a:t>Formele</a:t>
            </a:r>
            <a:r>
              <a:rPr lang="en-US" altLang="nl-NL" sz="2800" dirty="0" smtClean="0"/>
              <a:t> </a:t>
            </a:r>
            <a:r>
              <a:rPr lang="en-US" altLang="nl-NL" sz="2800" dirty="0" err="1" smtClean="0"/>
              <a:t>geldigheid</a:t>
            </a:r>
            <a:endParaRPr lang="en-US" altLang="nl-NL" sz="2800" dirty="0" smtClean="0"/>
          </a:p>
          <a:p>
            <a:pPr lvl="1">
              <a:buFont typeface="Wingdings" panose="05000000000000000000" pitchFamily="2" charset="2"/>
              <a:buChar char="Ø"/>
            </a:pPr>
            <a:r>
              <a:rPr lang="en-US" altLang="nl-NL" sz="2800" dirty="0" err="1" smtClean="0"/>
              <a:t>Materiële</a:t>
            </a:r>
            <a:r>
              <a:rPr lang="en-US" altLang="nl-NL" sz="2800" dirty="0" smtClean="0"/>
              <a:t> </a:t>
            </a:r>
            <a:r>
              <a:rPr lang="en-US" altLang="nl-NL" sz="2800" dirty="0" err="1" smtClean="0"/>
              <a:t>geldigheid</a:t>
            </a:r>
            <a:endParaRPr lang="en-US" altLang="nl-NL" sz="2800" dirty="0" smtClean="0"/>
          </a:p>
          <a:p>
            <a:pPr lvl="1">
              <a:buFont typeface="Wingdings" panose="05000000000000000000" pitchFamily="2" charset="2"/>
              <a:buChar char="Ø"/>
            </a:pPr>
            <a:endParaRPr lang="en-US" altLang="nl-NL" sz="2800" dirty="0"/>
          </a:p>
          <a:p>
            <a:r>
              <a:rPr lang="en-US" altLang="nl-NL" sz="3200" dirty="0"/>
              <a:t>Art. 10:32: </a:t>
            </a:r>
            <a:r>
              <a:rPr lang="en-US" altLang="nl-NL" sz="3200" dirty="0" err="1"/>
              <a:t>Beoordeling</a:t>
            </a:r>
            <a:r>
              <a:rPr lang="en-US" altLang="nl-NL" sz="3200" dirty="0"/>
              <a:t> van </a:t>
            </a:r>
            <a:r>
              <a:rPr lang="en-US" altLang="nl-NL" sz="3200" dirty="0" err="1"/>
              <a:t>verenigbaarheid</a:t>
            </a:r>
            <a:r>
              <a:rPr lang="en-US" altLang="nl-NL" sz="3200" dirty="0"/>
              <a:t> met de </a:t>
            </a:r>
            <a:r>
              <a:rPr lang="en-US" altLang="nl-NL" sz="3200" dirty="0" err="1"/>
              <a:t>openbare</a:t>
            </a:r>
            <a:r>
              <a:rPr lang="en-US" altLang="nl-NL" sz="3200" dirty="0"/>
              <a:t> </a:t>
            </a:r>
            <a:r>
              <a:rPr lang="en-US" altLang="nl-NL" sz="3200" dirty="0" err="1"/>
              <a:t>orde</a:t>
            </a:r>
            <a:endParaRPr lang="nl-NL" altLang="nl-NL" sz="3200" dirty="0"/>
          </a:p>
          <a:p>
            <a:endParaRPr lang="en-US" altLang="nl-NL" sz="3200" dirty="0" smtClean="0"/>
          </a:p>
        </p:txBody>
      </p:sp>
    </p:spTree>
    <p:extLst>
      <p:ext uri="{BB962C8B-B14F-4D97-AF65-F5344CB8AC3E}">
        <p14:creationId xmlns:p14="http://schemas.microsoft.com/office/powerpoint/2010/main" val="2562755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eaLnBrk="1" hangingPunct="1"/>
            <a:r>
              <a:rPr lang="nl-NL" altLang="nl-NL" dirty="0" smtClean="0"/>
              <a:t>Toetsing </a:t>
            </a:r>
            <a:r>
              <a:rPr lang="nl-NL" altLang="nl-NL" dirty="0" smtClean="0"/>
              <a:t>rechtsgeldigheid, art. </a:t>
            </a:r>
            <a:r>
              <a:rPr lang="nl-NL" altLang="nl-NL" smtClean="0"/>
              <a:t>10:31 lid 1 BW</a:t>
            </a:r>
            <a:endParaRPr lang="en-US" altLang="nl-NL" dirty="0" smtClean="0"/>
          </a:p>
        </p:txBody>
      </p:sp>
      <p:sp>
        <p:nvSpPr>
          <p:cNvPr id="10243" name="Rectangle 3"/>
          <p:cNvSpPr>
            <a:spLocks noGrp="1" noChangeArrowheads="1"/>
          </p:cNvSpPr>
          <p:nvPr>
            <p:ph type="body" idx="1"/>
          </p:nvPr>
        </p:nvSpPr>
        <p:spPr/>
        <p:txBody>
          <a:bodyPr/>
          <a:lstStyle/>
          <a:p>
            <a:pPr eaLnBrk="1" hangingPunct="1"/>
            <a:r>
              <a:rPr lang="nl-NL" altLang="nl-NL" sz="3200" dirty="0" smtClean="0"/>
              <a:t>Welke voorwaarden worden in het buitenland aan de totstandkoming van een huwelijk gesteld?</a:t>
            </a:r>
          </a:p>
          <a:p>
            <a:pPr lvl="1" eaLnBrk="1" hangingPunct="1"/>
            <a:r>
              <a:rPr lang="nl-NL" altLang="nl-NL" dirty="0" smtClean="0"/>
              <a:t>Formeel</a:t>
            </a:r>
          </a:p>
          <a:p>
            <a:pPr lvl="1" eaLnBrk="1" hangingPunct="1"/>
            <a:r>
              <a:rPr lang="nl-NL" altLang="nl-NL" dirty="0" smtClean="0"/>
              <a:t>Materieel</a:t>
            </a:r>
          </a:p>
          <a:p>
            <a:pPr marL="457200" lvl="1" indent="0" eaLnBrk="1" hangingPunct="1">
              <a:buNone/>
            </a:pPr>
            <a:endParaRPr lang="nl-NL" altLang="nl-NL" dirty="0" smtClean="0"/>
          </a:p>
          <a:p>
            <a:pPr eaLnBrk="1" hangingPunct="1"/>
            <a:r>
              <a:rPr lang="nl-NL" altLang="nl-NL" sz="3200" dirty="0" smtClean="0"/>
              <a:t>Is in het concrete geval aan die voorwaarden voldaan? Toetsing van feiten en omstandigheden aan de voorwaarden</a:t>
            </a:r>
          </a:p>
          <a:p>
            <a:pPr eaLnBrk="1" hangingPunct="1"/>
            <a:endParaRPr lang="nl-NL" altLang="nl-NL" sz="3200" dirty="0" smtClean="0"/>
          </a:p>
          <a:p>
            <a:pPr eaLnBrk="1" hangingPunct="1"/>
            <a:r>
              <a:rPr lang="nl-NL" altLang="nl-NL" sz="3200" dirty="0"/>
              <a:t>V</a:t>
            </a:r>
            <a:r>
              <a:rPr lang="nl-NL" altLang="nl-NL" sz="3200" dirty="0" smtClean="0"/>
              <a:t>oorbeelden</a:t>
            </a:r>
            <a:endParaRPr lang="en-US" altLang="nl-NL" sz="3200" dirty="0" smtClean="0"/>
          </a:p>
        </p:txBody>
      </p:sp>
    </p:spTree>
    <p:extLst>
      <p:ext uri="{BB962C8B-B14F-4D97-AF65-F5344CB8AC3E}">
        <p14:creationId xmlns:p14="http://schemas.microsoft.com/office/powerpoint/2010/main" val="219887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nl-NL" dirty="0" smtClean="0"/>
              <a:t>2) Traditionele huwelijken, gesloten in het buitenland, en niet in overeenstemming met de in dat land voorgeschreven vorm</a:t>
            </a:r>
            <a:endParaRPr lang="nl-NL" dirty="0"/>
          </a:p>
        </p:txBody>
      </p:sp>
      <p:sp>
        <p:nvSpPr>
          <p:cNvPr id="3" name="Content Placeholder 2"/>
          <p:cNvSpPr>
            <a:spLocks noGrp="1"/>
          </p:cNvSpPr>
          <p:nvPr>
            <p:ph idx="1"/>
          </p:nvPr>
        </p:nvSpPr>
        <p:spPr>
          <a:xfrm>
            <a:off x="838200" y="1981199"/>
            <a:ext cx="10515600" cy="4195763"/>
          </a:xfrm>
        </p:spPr>
        <p:txBody>
          <a:bodyPr>
            <a:normAutofit lnSpcReduction="10000"/>
          </a:bodyPr>
          <a:lstStyle/>
          <a:p>
            <a:r>
              <a:rPr lang="nl-NL" sz="3200" dirty="0" smtClean="0"/>
              <a:t>Voorbeelden</a:t>
            </a:r>
          </a:p>
          <a:p>
            <a:pPr lvl="1">
              <a:buFont typeface="Wingdings" panose="05000000000000000000" pitchFamily="2" charset="2"/>
              <a:buChar char="Ø"/>
            </a:pPr>
            <a:r>
              <a:rPr lang="nl-NL" sz="2800" dirty="0" smtClean="0"/>
              <a:t> </a:t>
            </a:r>
            <a:r>
              <a:rPr lang="nl-NL" sz="3200" dirty="0" smtClean="0"/>
              <a:t>islamitisch gewoonterecht huwelijk / ‘</a:t>
            </a:r>
            <a:r>
              <a:rPr lang="nl-NL" sz="3200" i="1" dirty="0" err="1" smtClean="0"/>
              <a:t>urfi</a:t>
            </a:r>
            <a:r>
              <a:rPr lang="nl-NL" sz="3200" dirty="0" smtClean="0"/>
              <a:t>-huwelijk</a:t>
            </a:r>
          </a:p>
          <a:p>
            <a:pPr lvl="1">
              <a:buFont typeface="Wingdings" panose="05000000000000000000" pitchFamily="2" charset="2"/>
              <a:buChar char="Ø"/>
            </a:pPr>
            <a:r>
              <a:rPr lang="nl-NL" sz="3200" dirty="0" smtClean="0"/>
              <a:t>Religieus huwelijk gesloten tussen Syriërs in vluchtelingenkamp in Libanon</a:t>
            </a:r>
          </a:p>
          <a:p>
            <a:endParaRPr lang="nl-NL" sz="3200" dirty="0" smtClean="0"/>
          </a:p>
          <a:p>
            <a:r>
              <a:rPr lang="nl-NL" sz="3200" dirty="0" smtClean="0"/>
              <a:t>Gevolgen</a:t>
            </a:r>
          </a:p>
          <a:p>
            <a:endParaRPr lang="nl-NL" sz="3200" dirty="0" smtClean="0"/>
          </a:p>
          <a:p>
            <a:r>
              <a:rPr lang="nl-NL" sz="3200" dirty="0" smtClean="0"/>
              <a:t>Kan het beter? Moet het beter?</a:t>
            </a:r>
          </a:p>
          <a:p>
            <a:endParaRPr lang="nl-NL" sz="3200" dirty="0"/>
          </a:p>
        </p:txBody>
      </p:sp>
    </p:spTree>
    <p:extLst>
      <p:ext uri="{BB962C8B-B14F-4D97-AF65-F5344CB8AC3E}">
        <p14:creationId xmlns:p14="http://schemas.microsoft.com/office/powerpoint/2010/main" val="1457363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lstStyle/>
          <a:p>
            <a:pPr algn="ctr"/>
            <a:r>
              <a:rPr lang="nl-NL" dirty="0" smtClean="0"/>
              <a:t>Enkele literatuursuggesties</a:t>
            </a:r>
            <a:endParaRPr lang="nl-NL" dirty="0"/>
          </a:p>
        </p:txBody>
      </p:sp>
      <p:sp>
        <p:nvSpPr>
          <p:cNvPr id="3" name="Content Placeholder 2"/>
          <p:cNvSpPr>
            <a:spLocks noGrp="1"/>
          </p:cNvSpPr>
          <p:nvPr>
            <p:ph idx="1"/>
          </p:nvPr>
        </p:nvSpPr>
        <p:spPr>
          <a:xfrm>
            <a:off x="838200" y="1422400"/>
            <a:ext cx="10515600" cy="5054599"/>
          </a:xfrm>
        </p:spPr>
        <p:txBody>
          <a:bodyPr>
            <a:normAutofit fontScale="70000" lnSpcReduction="20000"/>
          </a:bodyPr>
          <a:lstStyle/>
          <a:p>
            <a:r>
              <a:rPr lang="nl-NL" dirty="0" smtClean="0"/>
              <a:t>Joanne van der Leun en </a:t>
            </a:r>
            <a:r>
              <a:rPr lang="nl-NL" dirty="0" err="1" smtClean="0"/>
              <a:t>Avalon</a:t>
            </a:r>
            <a:r>
              <a:rPr lang="nl-NL" dirty="0" smtClean="0"/>
              <a:t> </a:t>
            </a:r>
            <a:r>
              <a:rPr lang="nl-NL" dirty="0" err="1" smtClean="0"/>
              <a:t>Leupen</a:t>
            </a:r>
            <a:r>
              <a:rPr lang="nl-NL" dirty="0" smtClean="0"/>
              <a:t>, </a:t>
            </a:r>
            <a:r>
              <a:rPr lang="nl-NL" i="1" dirty="0" smtClean="0"/>
              <a:t>Informele huwelijken in Nederland; een exploratieve studie</a:t>
            </a:r>
            <a:r>
              <a:rPr lang="nl-NL" dirty="0" smtClean="0"/>
              <a:t>, Universiteit Leiden 2009</a:t>
            </a:r>
          </a:p>
          <a:p>
            <a:r>
              <a:rPr lang="nl-NL" dirty="0" smtClean="0"/>
              <a:t>Annelies Moors, </a:t>
            </a:r>
            <a:r>
              <a:rPr lang="nl-NL" i="1" dirty="0" smtClean="0"/>
              <a:t>Motieven om islamitische huwelijken aan te gaan</a:t>
            </a:r>
            <a:r>
              <a:rPr lang="nl-NL" dirty="0" smtClean="0"/>
              <a:t>, Utrecht: Forum 2014</a:t>
            </a:r>
          </a:p>
          <a:p>
            <a:r>
              <a:rPr lang="nl-NL" dirty="0" smtClean="0"/>
              <a:t>S.W.E. Rutten, </a:t>
            </a:r>
            <a:r>
              <a:rPr lang="nl-NL" i="1" dirty="0" smtClean="0"/>
              <a:t>Huwelijk en burgerlijke stand</a:t>
            </a:r>
            <a:r>
              <a:rPr lang="nl-NL" dirty="0" smtClean="0"/>
              <a:t>, Apeldoorn/Antwerpen: </a:t>
            </a:r>
            <a:r>
              <a:rPr lang="nl-NL" dirty="0" err="1"/>
              <a:t>M</a:t>
            </a:r>
            <a:r>
              <a:rPr lang="nl-NL" dirty="0" err="1" smtClean="0"/>
              <a:t>aklu</a:t>
            </a:r>
            <a:r>
              <a:rPr lang="nl-NL" dirty="0" smtClean="0"/>
              <a:t> 2011</a:t>
            </a:r>
          </a:p>
          <a:p>
            <a:r>
              <a:rPr lang="nl-NL" dirty="0" smtClean="0"/>
              <a:t>Susan Rutten, ‘Hernieuwde bezinning op informele religieuze huwelijken’, </a:t>
            </a:r>
            <a:r>
              <a:rPr lang="nl-NL" i="1" dirty="0" smtClean="0"/>
              <a:t>Nederlands Juristenblad </a:t>
            </a:r>
            <a:r>
              <a:rPr lang="nl-NL" dirty="0" smtClean="0"/>
              <a:t>2016, afl. 12, p. 786-794</a:t>
            </a:r>
          </a:p>
          <a:p>
            <a:r>
              <a:rPr lang="nl-NL" dirty="0" smtClean="0"/>
              <a:t>Susan Rutten, ‘Ouderschap </a:t>
            </a:r>
            <a:r>
              <a:rPr lang="nl-NL" dirty="0"/>
              <a:t>en ouderlijk gezag bij niet-erkende islamitische </a:t>
            </a:r>
            <a:r>
              <a:rPr lang="nl-NL" dirty="0" smtClean="0"/>
              <a:t>huwelijken’, </a:t>
            </a:r>
            <a:r>
              <a:rPr lang="nl-NL" i="1" dirty="0"/>
              <a:t>Justitiële Verkenningen</a:t>
            </a:r>
            <a:r>
              <a:rPr lang="nl-NL" dirty="0"/>
              <a:t> 2016, 4, themanummer: Modern gezinsleven en het recht, p. </a:t>
            </a:r>
            <a:r>
              <a:rPr lang="nl-NL" dirty="0" smtClean="0"/>
              <a:t>45-57</a:t>
            </a:r>
          </a:p>
          <a:p>
            <a:r>
              <a:rPr lang="nl-NL" dirty="0" smtClean="0"/>
              <a:t>Susan Rutten e.a., </a:t>
            </a:r>
            <a:r>
              <a:rPr lang="nl-NL" i="1" dirty="0" smtClean="0"/>
              <a:t>Gewoon Getrouwd. Een onderzoek naar </a:t>
            </a:r>
            <a:r>
              <a:rPr lang="nl-NL" i="1" dirty="0" err="1" smtClean="0"/>
              <a:t>kindhuwelijken</a:t>
            </a:r>
            <a:r>
              <a:rPr lang="nl-NL" i="1" dirty="0" smtClean="0"/>
              <a:t> en religieuze huwelijken in Nederland</a:t>
            </a:r>
            <a:r>
              <a:rPr lang="nl-NL" dirty="0" smtClean="0"/>
              <a:t>, Maastricht University &amp; </a:t>
            </a:r>
            <a:r>
              <a:rPr lang="nl-NL" dirty="0"/>
              <a:t>V</a:t>
            </a:r>
            <a:r>
              <a:rPr lang="nl-NL" dirty="0" smtClean="0"/>
              <a:t>erwey Jonker Instituut 2015</a:t>
            </a:r>
          </a:p>
          <a:p>
            <a:r>
              <a:rPr lang="nl-NL" dirty="0"/>
              <a:t>Pauline Kruiniger, </a:t>
            </a:r>
            <a:r>
              <a:rPr lang="nl-NL" i="1" dirty="0"/>
              <a:t>Niet langer geketend aan het huwelijk! </a:t>
            </a:r>
            <a:r>
              <a:rPr lang="nl-NL" i="1" dirty="0" smtClean="0"/>
              <a:t>Juridische middelen die huwelijkse gevangenschap kunnen voorkomen en oplossen</a:t>
            </a:r>
            <a:r>
              <a:rPr lang="nl-NL" dirty="0" smtClean="0"/>
              <a:t>, Universiteit Maastricht 2018 : </a:t>
            </a:r>
            <a:r>
              <a:rPr lang="nl-NL" dirty="0" smtClean="0">
                <a:hlinkClick r:id="rId2"/>
              </a:rPr>
              <a:t>https</a:t>
            </a:r>
            <a:r>
              <a:rPr lang="nl-NL" dirty="0">
                <a:hlinkClick r:id="rId2"/>
              </a:rPr>
              <a:t>://</a:t>
            </a:r>
            <a:r>
              <a:rPr lang="nl-NL" dirty="0" smtClean="0">
                <a:hlinkClick r:id="rId2"/>
              </a:rPr>
              <a:t>www.maastrichtuniversity.nl/nl/over-de-um/faculteiten/rechtsgeleerdheid/capaciteitsgroepen/privaatrecht/projecten/echtscheiding-en</a:t>
            </a:r>
            <a:endParaRPr lang="nl-NL" dirty="0" smtClean="0"/>
          </a:p>
          <a:p>
            <a:r>
              <a:rPr lang="nl-NL" dirty="0" err="1" smtClean="0"/>
              <a:t>Szepietowska</a:t>
            </a:r>
            <a:r>
              <a:rPr lang="nl-NL" dirty="0" smtClean="0"/>
              <a:t>, Dekker en </a:t>
            </a:r>
            <a:r>
              <a:rPr lang="nl-NL" dirty="0" err="1" smtClean="0"/>
              <a:t>Özgümüs</a:t>
            </a:r>
            <a:r>
              <a:rPr lang="nl-NL" dirty="0" smtClean="0"/>
              <a:t>, </a:t>
            </a:r>
            <a:r>
              <a:rPr lang="nl-NL" i="1" dirty="0" smtClean="0"/>
              <a:t>De doos van </a:t>
            </a:r>
            <a:r>
              <a:rPr lang="nl-NL" i="1" dirty="0" err="1" smtClean="0"/>
              <a:t>pandora</a:t>
            </a:r>
            <a:r>
              <a:rPr lang="nl-NL" i="1" dirty="0" smtClean="0"/>
              <a:t>. Huwelijksmigratie onder vluchtelingengroepen in Nederland</a:t>
            </a:r>
            <a:r>
              <a:rPr lang="nl-NL" dirty="0" smtClean="0"/>
              <a:t>, Amsterdam: VON 2011</a:t>
            </a:r>
          </a:p>
          <a:p>
            <a:r>
              <a:rPr lang="nl-NL" dirty="0" smtClean="0"/>
              <a:t>Sterckx, </a:t>
            </a:r>
            <a:r>
              <a:rPr lang="nl-NL" dirty="0" err="1" smtClean="0"/>
              <a:t>Dagevos</a:t>
            </a:r>
            <a:r>
              <a:rPr lang="nl-NL" dirty="0" smtClean="0"/>
              <a:t>, </a:t>
            </a:r>
            <a:r>
              <a:rPr lang="nl-NL" dirty="0" err="1" smtClean="0"/>
              <a:t>Huijnk</a:t>
            </a:r>
            <a:r>
              <a:rPr lang="nl-NL" dirty="0" smtClean="0"/>
              <a:t> en van </a:t>
            </a:r>
            <a:r>
              <a:rPr lang="nl-NL" dirty="0" err="1" smtClean="0"/>
              <a:t>Lisdonk</a:t>
            </a:r>
            <a:r>
              <a:rPr lang="nl-NL" dirty="0" smtClean="0"/>
              <a:t>, </a:t>
            </a:r>
            <a:r>
              <a:rPr lang="nl-NL" i="1" dirty="0" smtClean="0"/>
              <a:t>Huwelijksmigratie in Nederland. Achtergronden en leefsituatie van huwelijksmigranten</a:t>
            </a:r>
            <a:r>
              <a:rPr lang="nl-NL" dirty="0" smtClean="0"/>
              <a:t>, Den Haag: SCP 2014</a:t>
            </a:r>
            <a:endParaRPr lang="nl-NL" dirty="0"/>
          </a:p>
          <a:p>
            <a:endParaRPr lang="nl-NL" dirty="0" smtClean="0"/>
          </a:p>
          <a:p>
            <a:endParaRPr lang="nl-NL" dirty="0"/>
          </a:p>
        </p:txBody>
      </p:sp>
    </p:spTree>
    <p:extLst>
      <p:ext uri="{BB962C8B-B14F-4D97-AF65-F5344CB8AC3E}">
        <p14:creationId xmlns:p14="http://schemas.microsoft.com/office/powerpoint/2010/main" val="2821472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nl-NL"/>
          </a:p>
        </p:txBody>
      </p:sp>
      <p:sp>
        <p:nvSpPr>
          <p:cNvPr id="3" name="Content Placeholder 2"/>
          <p:cNvSpPr>
            <a:spLocks noGrp="1"/>
          </p:cNvSpPr>
          <p:nvPr>
            <p:ph idx="1"/>
          </p:nvPr>
        </p:nvSpPr>
        <p:spPr/>
        <p:txBody>
          <a:bodyPr/>
          <a:lstStyle/>
          <a:p>
            <a:pPr marL="0" indent="0" algn="ctr">
              <a:buNone/>
            </a:pPr>
            <a:endParaRPr lang="nl-NL" dirty="0" smtClean="0"/>
          </a:p>
          <a:p>
            <a:pPr marL="0" indent="0" algn="ctr">
              <a:buNone/>
            </a:pPr>
            <a:endParaRPr lang="nl-NL" dirty="0"/>
          </a:p>
          <a:p>
            <a:pPr marL="0" indent="0" algn="ctr">
              <a:buNone/>
            </a:pPr>
            <a:endParaRPr lang="nl-NL" dirty="0" smtClean="0"/>
          </a:p>
          <a:p>
            <a:pPr marL="0" indent="0" algn="ctr">
              <a:buNone/>
            </a:pPr>
            <a:r>
              <a:rPr lang="nl-NL" sz="3600" i="1" dirty="0" smtClean="0">
                <a:latin typeface="Forte" panose="03060902040502070203" pitchFamily="66" charset="0"/>
              </a:rPr>
              <a:t>Dank voor uw aandacht</a:t>
            </a:r>
            <a:endParaRPr lang="nl-NL" sz="3600" i="1" dirty="0">
              <a:latin typeface="Forte" panose="03060902040502070203" pitchFamily="66" charset="0"/>
            </a:endParaRPr>
          </a:p>
        </p:txBody>
      </p:sp>
    </p:spTree>
    <p:extLst>
      <p:ext uri="{BB962C8B-B14F-4D97-AF65-F5344CB8AC3E}">
        <p14:creationId xmlns:p14="http://schemas.microsoft.com/office/powerpoint/2010/main" val="1804248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Traditionele huwelijken</a:t>
            </a:r>
            <a:endParaRPr lang="nl-NL" dirty="0"/>
          </a:p>
        </p:txBody>
      </p:sp>
      <p:sp>
        <p:nvSpPr>
          <p:cNvPr id="3" name="Content Placeholder 2"/>
          <p:cNvSpPr>
            <a:spLocks noGrp="1"/>
          </p:cNvSpPr>
          <p:nvPr>
            <p:ph idx="1"/>
          </p:nvPr>
        </p:nvSpPr>
        <p:spPr/>
        <p:txBody>
          <a:bodyPr>
            <a:normAutofit/>
          </a:bodyPr>
          <a:lstStyle/>
          <a:p>
            <a:r>
              <a:rPr lang="nl-NL" dirty="0" smtClean="0"/>
              <a:t>1) Gesloten in Nederland</a:t>
            </a:r>
          </a:p>
          <a:p>
            <a:endParaRPr lang="nl-NL" dirty="0" smtClean="0"/>
          </a:p>
          <a:p>
            <a:r>
              <a:rPr lang="nl-NL" dirty="0" smtClean="0"/>
              <a:t>Gesloten </a:t>
            </a:r>
            <a:r>
              <a:rPr lang="nl-NL" dirty="0" smtClean="0"/>
              <a:t>in het buitenland</a:t>
            </a:r>
          </a:p>
          <a:p>
            <a:pPr marL="0" indent="0">
              <a:buNone/>
            </a:pPr>
            <a:endParaRPr lang="nl-NL" dirty="0" smtClean="0"/>
          </a:p>
          <a:p>
            <a:pPr lvl="1">
              <a:buFont typeface="Wingdings" panose="05000000000000000000" pitchFamily="2" charset="2"/>
              <a:buChar char="Ø"/>
            </a:pPr>
            <a:r>
              <a:rPr lang="nl-NL" sz="2800" dirty="0" smtClean="0"/>
              <a:t> 2) </a:t>
            </a:r>
            <a:r>
              <a:rPr lang="nl-NL" sz="2800" i="1" dirty="0" smtClean="0"/>
              <a:t>niet</a:t>
            </a:r>
            <a:r>
              <a:rPr lang="nl-NL" sz="2800" dirty="0" smtClean="0"/>
              <a:t> in overeenstemming met de volgens de in dat land geldende huwelijksrecht voorgeschreven vorm</a:t>
            </a:r>
          </a:p>
          <a:p>
            <a:pPr lvl="1">
              <a:buFont typeface="Wingdings" panose="05000000000000000000" pitchFamily="2" charset="2"/>
              <a:buChar char="Ø"/>
            </a:pPr>
            <a:endParaRPr lang="nl-NL" sz="2800" dirty="0" smtClean="0"/>
          </a:p>
          <a:p>
            <a:pPr lvl="1">
              <a:buFont typeface="Wingdings" panose="05000000000000000000" pitchFamily="2" charset="2"/>
              <a:buChar char="Ø"/>
            </a:pPr>
            <a:r>
              <a:rPr lang="nl-NL" sz="2800" dirty="0"/>
              <a:t> </a:t>
            </a:r>
            <a:r>
              <a:rPr lang="nl-NL" sz="2800" dirty="0" smtClean="0"/>
              <a:t>3) </a:t>
            </a:r>
            <a:r>
              <a:rPr lang="nl-NL" sz="2800" i="1" dirty="0" smtClean="0"/>
              <a:t>wel</a:t>
            </a:r>
            <a:r>
              <a:rPr lang="nl-NL" sz="2800" dirty="0" smtClean="0"/>
              <a:t> in overeenstemming met de volgens de in dat land geldende huwelijksrecht voorgeschreven vorm</a:t>
            </a:r>
            <a:endParaRPr lang="nl-NL" sz="2800" dirty="0"/>
          </a:p>
        </p:txBody>
      </p:sp>
    </p:spTree>
    <p:extLst>
      <p:ext uri="{BB962C8B-B14F-4D97-AF65-F5344CB8AC3E}">
        <p14:creationId xmlns:p14="http://schemas.microsoft.com/office/powerpoint/2010/main" val="2981940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Traditionele </a:t>
            </a:r>
            <a:r>
              <a:rPr lang="nl-NL" dirty="0" smtClean="0"/>
              <a:t>huwelijken; juridische status</a:t>
            </a:r>
            <a:endParaRPr lang="nl-NL" dirty="0"/>
          </a:p>
        </p:txBody>
      </p:sp>
      <p:sp>
        <p:nvSpPr>
          <p:cNvPr id="3" name="Content Placeholder 2"/>
          <p:cNvSpPr>
            <a:spLocks noGrp="1"/>
          </p:cNvSpPr>
          <p:nvPr>
            <p:ph idx="1"/>
          </p:nvPr>
        </p:nvSpPr>
        <p:spPr/>
        <p:txBody>
          <a:bodyPr>
            <a:normAutofit lnSpcReduction="10000"/>
          </a:bodyPr>
          <a:lstStyle/>
          <a:p>
            <a:r>
              <a:rPr lang="nl-NL" dirty="0" smtClean="0"/>
              <a:t>1) Gesloten in Nederland → juridisch bestaat het huwelijk niet</a:t>
            </a:r>
          </a:p>
          <a:p>
            <a:endParaRPr lang="nl-NL" dirty="0" smtClean="0"/>
          </a:p>
          <a:p>
            <a:r>
              <a:rPr lang="nl-NL" dirty="0" smtClean="0"/>
              <a:t>Gesloten </a:t>
            </a:r>
            <a:r>
              <a:rPr lang="nl-NL" dirty="0" smtClean="0"/>
              <a:t>in het buitenland</a:t>
            </a:r>
            <a:endParaRPr lang="nl-NL" dirty="0" smtClean="0"/>
          </a:p>
          <a:p>
            <a:endParaRPr lang="nl-NL" dirty="0" smtClean="0"/>
          </a:p>
          <a:p>
            <a:pPr lvl="1">
              <a:buFont typeface="Wingdings" panose="05000000000000000000" pitchFamily="2" charset="2"/>
              <a:buChar char="Ø"/>
            </a:pPr>
            <a:r>
              <a:rPr lang="nl-NL" sz="2800" dirty="0" smtClean="0"/>
              <a:t> 2) </a:t>
            </a:r>
            <a:r>
              <a:rPr lang="nl-NL" sz="2800" i="1" dirty="0" smtClean="0"/>
              <a:t>niet</a:t>
            </a:r>
            <a:r>
              <a:rPr lang="nl-NL" sz="2800" dirty="0" smtClean="0"/>
              <a:t> in overeenstemming met het in dat land geldende huwelijksrecht </a:t>
            </a:r>
            <a:r>
              <a:rPr lang="nl-NL" sz="2800" dirty="0"/>
              <a:t>→ </a:t>
            </a:r>
            <a:r>
              <a:rPr lang="nl-NL" sz="2800" dirty="0" smtClean="0"/>
              <a:t>geen erkenning in Nederland; juridisch </a:t>
            </a:r>
            <a:r>
              <a:rPr lang="nl-NL" sz="2800" dirty="0"/>
              <a:t>bestaat het huwelijk niet</a:t>
            </a:r>
            <a:endParaRPr lang="nl-NL" sz="2800" dirty="0" smtClean="0"/>
          </a:p>
          <a:p>
            <a:pPr lvl="1">
              <a:buFont typeface="Wingdings" panose="05000000000000000000" pitchFamily="2" charset="2"/>
              <a:buChar char="Ø"/>
            </a:pPr>
            <a:endParaRPr lang="nl-NL" sz="2800" dirty="0" smtClean="0"/>
          </a:p>
          <a:p>
            <a:pPr lvl="1">
              <a:buFont typeface="Wingdings" panose="05000000000000000000" pitchFamily="2" charset="2"/>
              <a:buChar char="Ø"/>
            </a:pPr>
            <a:r>
              <a:rPr lang="nl-NL" sz="2800" dirty="0"/>
              <a:t> </a:t>
            </a:r>
            <a:r>
              <a:rPr lang="nl-NL" sz="2800" dirty="0" smtClean="0"/>
              <a:t>3) </a:t>
            </a:r>
            <a:r>
              <a:rPr lang="nl-NL" sz="2800" i="1" dirty="0" smtClean="0"/>
              <a:t>wel</a:t>
            </a:r>
            <a:r>
              <a:rPr lang="nl-NL" sz="2800" dirty="0" smtClean="0"/>
              <a:t> in overeenstemming met het in dat land geldende huwelijksrecht</a:t>
            </a:r>
            <a:r>
              <a:rPr lang="nl-NL" sz="2800" dirty="0"/>
              <a:t> → juridisch </a:t>
            </a:r>
            <a:r>
              <a:rPr lang="nl-NL" sz="2800" dirty="0" smtClean="0"/>
              <a:t>rechtsgeldig huwelijk, mits erkend</a:t>
            </a:r>
            <a:endParaRPr lang="nl-NL" sz="2800" dirty="0"/>
          </a:p>
        </p:txBody>
      </p:sp>
    </p:spTree>
    <p:extLst>
      <p:ext uri="{BB962C8B-B14F-4D97-AF65-F5344CB8AC3E}">
        <p14:creationId xmlns:p14="http://schemas.microsoft.com/office/powerpoint/2010/main" val="177904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1) Traditionele huwelijken</a:t>
            </a:r>
            <a:br>
              <a:rPr lang="nl-NL" dirty="0" smtClean="0"/>
            </a:br>
            <a:r>
              <a:rPr lang="nl-NL" dirty="0" smtClean="0"/>
              <a:t>gesloten in Nederland</a:t>
            </a:r>
            <a:endParaRPr lang="nl-NL" dirty="0"/>
          </a:p>
        </p:txBody>
      </p:sp>
      <p:sp>
        <p:nvSpPr>
          <p:cNvPr id="3" name="Content Placeholder 2"/>
          <p:cNvSpPr>
            <a:spLocks noGrp="1"/>
          </p:cNvSpPr>
          <p:nvPr>
            <p:ph idx="1"/>
          </p:nvPr>
        </p:nvSpPr>
        <p:spPr/>
        <p:txBody>
          <a:bodyPr>
            <a:normAutofit lnSpcReduction="10000"/>
          </a:bodyPr>
          <a:lstStyle/>
          <a:p>
            <a:pPr>
              <a:defRPr/>
            </a:pPr>
            <a:r>
              <a:rPr lang="nl-NL" altLang="nl-NL" dirty="0"/>
              <a:t>Burgerlijk huwelijk moet voor religieus huwelijk, art. 1:68 BW</a:t>
            </a:r>
          </a:p>
          <a:p>
            <a:pPr>
              <a:defRPr/>
            </a:pPr>
            <a:r>
              <a:rPr lang="nl-NL" altLang="nl-NL" dirty="0" smtClean="0"/>
              <a:t>Motieven art. 1:68 BW:</a:t>
            </a:r>
            <a:endParaRPr lang="nl-NL" altLang="nl-NL" dirty="0"/>
          </a:p>
          <a:p>
            <a:pPr lvl="1">
              <a:buFont typeface="Wingdings" panose="05000000000000000000" pitchFamily="2" charset="2"/>
              <a:buChar char="Ø"/>
              <a:defRPr/>
            </a:pPr>
            <a:r>
              <a:rPr lang="nl-NL" altLang="nl-NL" dirty="0"/>
              <a:t>Kenbaarheid huwelijk (ook </a:t>
            </a:r>
            <a:r>
              <a:rPr lang="nl-NL" altLang="nl-NL" dirty="0" err="1"/>
              <a:t>m.h.o</a:t>
            </a:r>
            <a:r>
              <a:rPr lang="nl-NL" altLang="nl-NL" dirty="0"/>
              <a:t>. rechten en </a:t>
            </a:r>
            <a:r>
              <a:rPr lang="nl-NL" altLang="nl-NL" dirty="0" smtClean="0"/>
              <a:t>plichten)</a:t>
            </a:r>
          </a:p>
          <a:p>
            <a:pPr lvl="1">
              <a:buFont typeface="Wingdings" panose="05000000000000000000" pitchFamily="2" charset="2"/>
              <a:buChar char="Ø"/>
              <a:defRPr/>
            </a:pPr>
            <a:r>
              <a:rPr lang="nl-NL" altLang="nl-NL" dirty="0" smtClean="0"/>
              <a:t>Controle </a:t>
            </a:r>
            <a:r>
              <a:rPr lang="nl-NL" altLang="nl-NL" dirty="0"/>
              <a:t>overheid / bescherming partners tegen aangaan onwenselijke huwelijken’</a:t>
            </a:r>
            <a:r>
              <a:rPr lang="nl-NL" dirty="0"/>
              <a:t> (art. 1:44 BW: voorwaarden en beletselen aangaan huwelijk, o.m. leeftijd, monogamie, geen dwang, verboden verwantschap, eigen wil, art. 1:31-1:42 BW)</a:t>
            </a:r>
          </a:p>
          <a:p>
            <a:pPr marL="457200" lvl="1" indent="0">
              <a:buNone/>
              <a:defRPr/>
            </a:pPr>
            <a:r>
              <a:rPr lang="nl-NL" dirty="0"/>
              <a:t>    Strafbaarheid </a:t>
            </a:r>
            <a:r>
              <a:rPr lang="nl-NL" dirty="0" err="1"/>
              <a:t>abs</a:t>
            </a:r>
            <a:r>
              <a:rPr lang="nl-NL" dirty="0"/>
              <a:t>, art. 465 </a:t>
            </a:r>
            <a:r>
              <a:rPr lang="nl-NL" dirty="0" smtClean="0"/>
              <a:t>e.v. Sr</a:t>
            </a:r>
            <a:endParaRPr lang="nl-NL" altLang="nl-NL" dirty="0"/>
          </a:p>
          <a:p>
            <a:pPr lvl="1">
              <a:buFont typeface="Wingdings" panose="05000000000000000000" pitchFamily="2" charset="2"/>
              <a:buChar char="Ø"/>
              <a:defRPr/>
            </a:pPr>
            <a:r>
              <a:rPr lang="nl-NL" altLang="nl-NL" dirty="0" smtClean="0"/>
              <a:t> Bescherming </a:t>
            </a:r>
            <a:r>
              <a:rPr lang="nl-NL" altLang="nl-NL" dirty="0"/>
              <a:t>partners tegen onwetendheid geen geldig huwelijk en tegen </a:t>
            </a:r>
            <a:r>
              <a:rPr lang="nl-NL" altLang="nl-NL" dirty="0" smtClean="0"/>
              <a:t> onbeschermde </a:t>
            </a:r>
            <a:r>
              <a:rPr lang="nl-NL" altLang="nl-NL" dirty="0"/>
              <a:t>positie</a:t>
            </a:r>
          </a:p>
          <a:p>
            <a:pPr>
              <a:defRPr/>
            </a:pPr>
            <a:r>
              <a:rPr lang="nl-NL" altLang="nl-NL" dirty="0"/>
              <a:t>Strafbaarheid geestelijke, art. 449 </a:t>
            </a:r>
            <a:r>
              <a:rPr lang="nl-NL" altLang="nl-NL" dirty="0" smtClean="0"/>
              <a:t>Sr</a:t>
            </a:r>
            <a:endParaRPr lang="nl-NL" altLang="nl-NL" dirty="0"/>
          </a:p>
        </p:txBody>
      </p:sp>
    </p:spTree>
    <p:extLst>
      <p:ext uri="{BB962C8B-B14F-4D97-AF65-F5344CB8AC3E}">
        <p14:creationId xmlns:p14="http://schemas.microsoft.com/office/powerpoint/2010/main" val="2302726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Traditionele huwelijken </a:t>
            </a:r>
            <a:br>
              <a:rPr lang="nl-NL" dirty="0" smtClean="0"/>
            </a:br>
            <a:r>
              <a:rPr lang="nl-NL" dirty="0" smtClean="0"/>
              <a:t>zonder burgerlijk huwelijk</a:t>
            </a:r>
            <a:endParaRPr lang="nl-NL" dirty="0"/>
          </a:p>
        </p:txBody>
      </p:sp>
      <p:sp>
        <p:nvSpPr>
          <p:cNvPr id="3" name="Content Placeholder 2"/>
          <p:cNvSpPr>
            <a:spLocks noGrp="1"/>
          </p:cNvSpPr>
          <p:nvPr>
            <p:ph idx="1"/>
          </p:nvPr>
        </p:nvSpPr>
        <p:spPr/>
        <p:txBody>
          <a:bodyPr>
            <a:normAutofit/>
          </a:bodyPr>
          <a:lstStyle/>
          <a:p>
            <a:r>
              <a:rPr lang="nl-NL" altLang="nl-NL" sz="3200" dirty="0" smtClean="0"/>
              <a:t>Omvang</a:t>
            </a:r>
          </a:p>
          <a:p>
            <a:endParaRPr lang="nl-NL" altLang="nl-NL" sz="3200" dirty="0"/>
          </a:p>
          <a:p>
            <a:r>
              <a:rPr lang="nl-NL" altLang="nl-NL" sz="3200" dirty="0"/>
              <a:t>Waar / bij welke gemeenschappen / in welke situaties</a:t>
            </a:r>
            <a:r>
              <a:rPr lang="nl-NL" altLang="nl-NL" sz="3200" dirty="0" smtClean="0"/>
              <a:t>?</a:t>
            </a:r>
          </a:p>
          <a:p>
            <a:endParaRPr lang="nl-NL" altLang="nl-NL" sz="3200" dirty="0"/>
          </a:p>
          <a:p>
            <a:r>
              <a:rPr lang="nl-NL" altLang="nl-NL" sz="3200" dirty="0"/>
              <a:t>Waarom? </a:t>
            </a:r>
            <a:r>
              <a:rPr lang="nl-NL" altLang="nl-NL" sz="3200" dirty="0" smtClean="0"/>
              <a:t>Motieven</a:t>
            </a:r>
          </a:p>
          <a:p>
            <a:endParaRPr lang="nl-NL" altLang="nl-NL" sz="3200" dirty="0"/>
          </a:p>
          <a:p>
            <a:r>
              <a:rPr lang="nl-NL" altLang="nl-NL" sz="3200" dirty="0"/>
              <a:t>Wel of geen probleem?</a:t>
            </a:r>
          </a:p>
        </p:txBody>
      </p:sp>
    </p:spTree>
    <p:extLst>
      <p:ext uri="{BB962C8B-B14F-4D97-AF65-F5344CB8AC3E}">
        <p14:creationId xmlns:p14="http://schemas.microsoft.com/office/powerpoint/2010/main" val="3401742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altLang="nl-NL" dirty="0"/>
              <a:t>Strafbaarheid</a:t>
            </a:r>
            <a:endParaRPr lang="nl-NL" dirty="0"/>
          </a:p>
        </p:txBody>
      </p:sp>
      <p:sp>
        <p:nvSpPr>
          <p:cNvPr id="3" name="Content Placeholder 2"/>
          <p:cNvSpPr>
            <a:spLocks noGrp="1"/>
          </p:cNvSpPr>
          <p:nvPr>
            <p:ph idx="1"/>
          </p:nvPr>
        </p:nvSpPr>
        <p:spPr>
          <a:xfrm>
            <a:off x="838200" y="1447800"/>
            <a:ext cx="10515600" cy="5003800"/>
          </a:xfrm>
        </p:spPr>
        <p:txBody>
          <a:bodyPr/>
          <a:lstStyle/>
          <a:p>
            <a:pPr>
              <a:defRPr/>
            </a:pPr>
            <a:r>
              <a:rPr lang="nl-NL" dirty="0"/>
              <a:t>Geen strafbaarheid partners </a:t>
            </a:r>
            <a:r>
              <a:rPr lang="nl-NL" dirty="0" err="1"/>
              <a:t>i.g.v</a:t>
            </a:r>
            <a:r>
              <a:rPr lang="nl-NL" dirty="0"/>
              <a:t>. polygamie? Art. 237 Sr:</a:t>
            </a:r>
          </a:p>
          <a:p>
            <a:pPr lvl="1">
              <a:defRPr/>
            </a:pPr>
            <a:r>
              <a:rPr lang="nl-NL" sz="2000" dirty="0"/>
              <a:t>Hij die opzettelijk dubbel huwelijk aangaat</a:t>
            </a:r>
          </a:p>
          <a:p>
            <a:pPr lvl="1">
              <a:defRPr/>
            </a:pPr>
            <a:r>
              <a:rPr lang="nl-NL" sz="2000" dirty="0"/>
              <a:t>Wederpartij die weet dat ander dubbel huwelijk aangaat</a:t>
            </a:r>
          </a:p>
          <a:p>
            <a:pPr>
              <a:defRPr/>
            </a:pPr>
            <a:r>
              <a:rPr lang="nl-NL" dirty="0"/>
              <a:t>Strafbaarheid geestelijke </a:t>
            </a:r>
            <a:r>
              <a:rPr lang="nl-NL" dirty="0" err="1"/>
              <a:t>i.g.v</a:t>
            </a:r>
            <a:r>
              <a:rPr lang="nl-NL" dirty="0"/>
              <a:t>. polygamie?</a:t>
            </a:r>
          </a:p>
          <a:p>
            <a:pPr>
              <a:defRPr/>
            </a:pPr>
            <a:r>
              <a:rPr lang="nl-NL" dirty="0"/>
              <a:t>Huwelijksdwang (door of met medewerking van: geestelijke, familie, derden, partner), art. 284 Sr </a:t>
            </a:r>
          </a:p>
          <a:p>
            <a:pPr>
              <a:defRPr/>
            </a:pPr>
            <a:r>
              <a:rPr lang="nl-NL" dirty="0"/>
              <a:t>Kinderhuwelijken: afhankelijk van context (met medewerking van geestelijke, familie, partner): diverse strafbepalingen …..</a:t>
            </a:r>
          </a:p>
          <a:p>
            <a:pPr>
              <a:defRPr/>
            </a:pPr>
            <a:r>
              <a:rPr lang="nl-NL" dirty="0"/>
              <a:t>Informeel huwelijk zonder burgerlijk huwelijk: strafbaarheid geestelijke, art. 449 </a:t>
            </a:r>
            <a:r>
              <a:rPr lang="nl-NL" dirty="0" smtClean="0"/>
              <a:t>Sr</a:t>
            </a:r>
            <a:endParaRPr lang="nl-NL" dirty="0"/>
          </a:p>
        </p:txBody>
      </p:sp>
    </p:spTree>
    <p:extLst>
      <p:ext uri="{BB962C8B-B14F-4D97-AF65-F5344CB8AC3E}">
        <p14:creationId xmlns:p14="http://schemas.microsoft.com/office/powerpoint/2010/main" val="73714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Juridische status van het huwelijk</a:t>
            </a:r>
            <a:endParaRPr lang="nl-NL" dirty="0"/>
          </a:p>
        </p:txBody>
      </p:sp>
      <p:sp>
        <p:nvSpPr>
          <p:cNvPr id="3" name="Content Placeholder 2"/>
          <p:cNvSpPr>
            <a:spLocks noGrp="1"/>
          </p:cNvSpPr>
          <p:nvPr>
            <p:ph idx="1"/>
          </p:nvPr>
        </p:nvSpPr>
        <p:spPr>
          <a:xfrm>
            <a:off x="838200" y="1825624"/>
            <a:ext cx="10515600" cy="4613275"/>
          </a:xfrm>
        </p:spPr>
        <p:txBody>
          <a:bodyPr>
            <a:normAutofit/>
          </a:bodyPr>
          <a:lstStyle/>
          <a:p>
            <a:r>
              <a:rPr lang="nl-NL" altLang="nl-NL" dirty="0"/>
              <a:t>Geen bezit huwelijkse staat; geen huwelijk. Wet kent alleen burgerlijk huwelijk,  art. 1:30 lid 2 BW</a:t>
            </a:r>
            <a:endParaRPr lang="nl-NL" altLang="en-US" dirty="0"/>
          </a:p>
          <a:p>
            <a:r>
              <a:rPr lang="nl-NL" altLang="nl-NL" dirty="0"/>
              <a:t>Gevolgen die wet aan huwelijkse staat verbindt zijn niet van toepassing, op alle gebieden, bijv.</a:t>
            </a:r>
          </a:p>
          <a:p>
            <a:pPr lvl="1"/>
            <a:r>
              <a:rPr lang="nl-NL" altLang="nl-NL" dirty="0"/>
              <a:t>Kinderen: bijv. geen automatische afstamming van vader, vader niet automatisch gezag, geen erfrecht</a:t>
            </a:r>
          </a:p>
          <a:p>
            <a:pPr lvl="1"/>
            <a:r>
              <a:rPr lang="nl-NL" altLang="nl-NL" dirty="0"/>
              <a:t>Tussen partners: bijv. geen gemeenschap van goederen, geen gemeenschappelijke aansprakelijkheid, geen wederzijdse onderhoudsverplichting, geen deling in pensioenopbouw, geen verbod trouwen met een ander</a:t>
            </a:r>
          </a:p>
          <a:p>
            <a:pPr lvl="1"/>
            <a:r>
              <a:rPr lang="nl-NL" altLang="nl-NL" dirty="0"/>
              <a:t>Publieke voorzieningen: bijv. fiscaal, gezinshereniging, sociale voorzieningen, woonruimte, bezoekrecht</a:t>
            </a:r>
          </a:p>
          <a:p>
            <a:endParaRPr lang="nl-NL" dirty="0"/>
          </a:p>
        </p:txBody>
      </p:sp>
    </p:spTree>
    <p:extLst>
      <p:ext uri="{BB962C8B-B14F-4D97-AF65-F5344CB8AC3E}">
        <p14:creationId xmlns:p14="http://schemas.microsoft.com/office/powerpoint/2010/main" val="232514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Risico’s</a:t>
            </a:r>
            <a:br>
              <a:rPr lang="nl-NL" dirty="0" smtClean="0"/>
            </a:br>
            <a:r>
              <a:rPr lang="nl-NL" dirty="0" smtClean="0"/>
              <a:t>manifesteren zich </a:t>
            </a:r>
            <a:endParaRPr lang="nl-NL" dirty="0"/>
          </a:p>
        </p:txBody>
      </p:sp>
      <p:sp>
        <p:nvSpPr>
          <p:cNvPr id="3" name="Content Placeholder 2"/>
          <p:cNvSpPr>
            <a:spLocks noGrp="1"/>
          </p:cNvSpPr>
          <p:nvPr>
            <p:ph idx="1"/>
          </p:nvPr>
        </p:nvSpPr>
        <p:spPr/>
        <p:txBody>
          <a:bodyPr/>
          <a:lstStyle/>
          <a:p>
            <a:pPr lvl="1"/>
            <a:r>
              <a:rPr lang="nl-NL" altLang="nl-NL" sz="2800" dirty="0"/>
              <a:t>Bij echtscheiding, i.h.b. </a:t>
            </a:r>
            <a:r>
              <a:rPr lang="nl-NL" altLang="nl-NL" sz="2800" dirty="0" smtClean="0"/>
              <a:t>voorzieningen</a:t>
            </a:r>
          </a:p>
          <a:p>
            <a:pPr lvl="1"/>
            <a:endParaRPr lang="nl-NL" altLang="nl-NL" sz="2800" dirty="0"/>
          </a:p>
          <a:p>
            <a:pPr lvl="1"/>
            <a:r>
              <a:rPr lang="nl-NL" altLang="nl-NL" sz="2800" dirty="0"/>
              <a:t>Bij problemen tussen de </a:t>
            </a:r>
            <a:r>
              <a:rPr lang="nl-NL" altLang="nl-NL" sz="2800" dirty="0" smtClean="0"/>
              <a:t>partners</a:t>
            </a:r>
          </a:p>
          <a:p>
            <a:pPr lvl="1"/>
            <a:endParaRPr lang="nl-NL" altLang="nl-NL" sz="2800" dirty="0"/>
          </a:p>
          <a:p>
            <a:pPr lvl="1"/>
            <a:r>
              <a:rPr lang="nl-NL" altLang="nl-NL" sz="2800" dirty="0"/>
              <a:t>Bij vertrek van een partner naar </a:t>
            </a:r>
            <a:r>
              <a:rPr lang="nl-NL" altLang="nl-NL" sz="2800" dirty="0" smtClean="0"/>
              <a:t>buitenland</a:t>
            </a:r>
          </a:p>
          <a:p>
            <a:pPr lvl="1"/>
            <a:endParaRPr lang="nl-NL" altLang="nl-NL" sz="2800" dirty="0"/>
          </a:p>
          <a:p>
            <a:pPr lvl="1"/>
            <a:r>
              <a:rPr lang="nl-NL" altLang="nl-NL" sz="2800" dirty="0"/>
              <a:t>Bij overlijden een van de </a:t>
            </a:r>
            <a:r>
              <a:rPr lang="nl-NL" altLang="nl-NL" sz="2800" dirty="0" smtClean="0"/>
              <a:t>partners</a:t>
            </a:r>
          </a:p>
          <a:p>
            <a:pPr lvl="1"/>
            <a:endParaRPr lang="nl-NL" altLang="nl-NL" sz="2800" dirty="0"/>
          </a:p>
          <a:p>
            <a:pPr lvl="1"/>
            <a:r>
              <a:rPr lang="nl-NL" altLang="nl-NL" sz="2800" dirty="0"/>
              <a:t>Ontberen aanspraken en rechten tijdens huwelijk </a:t>
            </a:r>
          </a:p>
          <a:p>
            <a:endParaRPr lang="nl-NL" dirty="0"/>
          </a:p>
        </p:txBody>
      </p:sp>
    </p:spTree>
    <p:extLst>
      <p:ext uri="{BB962C8B-B14F-4D97-AF65-F5344CB8AC3E}">
        <p14:creationId xmlns:p14="http://schemas.microsoft.com/office/powerpoint/2010/main" val="193506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nl-NL" dirty="0" smtClean="0"/>
              <a:t>Hoe te scheiden?</a:t>
            </a:r>
            <a:endParaRPr lang="nl-NL" dirty="0"/>
          </a:p>
        </p:txBody>
      </p:sp>
      <p:sp>
        <p:nvSpPr>
          <p:cNvPr id="3" name="Content Placeholder 2"/>
          <p:cNvSpPr>
            <a:spLocks noGrp="1"/>
          </p:cNvSpPr>
          <p:nvPr>
            <p:ph idx="1"/>
          </p:nvPr>
        </p:nvSpPr>
        <p:spPr/>
        <p:txBody>
          <a:bodyPr/>
          <a:lstStyle/>
          <a:p>
            <a:r>
              <a:rPr lang="nl-NL" altLang="nl-NL" sz="3200" dirty="0"/>
              <a:t>Informeel huwelijk kan niet bij de burgerlijke rechter worden ontbonden</a:t>
            </a:r>
          </a:p>
          <a:p>
            <a:r>
              <a:rPr lang="nl-NL" altLang="nl-NL" sz="3200" dirty="0"/>
              <a:t>Als er geen burgerlijk huwelijk was, bij scheiding: geen alimentatie, niet delen vermogen, niet delen pensioenopbouw, geen voortgezet gebruik echtelijke woning, vader niet vanzelf gezag over kinderen, afstamming alleen als kind is erkend</a:t>
            </a:r>
          </a:p>
          <a:p>
            <a:r>
              <a:rPr lang="nl-NL" altLang="nl-NL" sz="3200" dirty="0"/>
              <a:t>Indirecte- en dwangmiddelen om informele scheiding te realiseren</a:t>
            </a:r>
          </a:p>
          <a:p>
            <a:pPr marL="0" indent="0">
              <a:buNone/>
            </a:pPr>
            <a:endParaRPr lang="nl-NL" dirty="0"/>
          </a:p>
        </p:txBody>
      </p:sp>
    </p:spTree>
    <p:extLst>
      <p:ext uri="{BB962C8B-B14F-4D97-AF65-F5344CB8AC3E}">
        <p14:creationId xmlns:p14="http://schemas.microsoft.com/office/powerpoint/2010/main" val="5358919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1126</Words>
  <Application>Microsoft Office PowerPoint</Application>
  <PresentationFormat>Widescreen</PresentationFormat>
  <Paragraphs>115</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Forte</vt:lpstr>
      <vt:lpstr>Wingdings</vt:lpstr>
      <vt:lpstr>Office Theme</vt:lpstr>
      <vt:lpstr>Traditionele huwelijken. Wat moet een ambtenaar burgerzaken hiervan weten?</vt:lpstr>
      <vt:lpstr>Traditionele huwelijken</vt:lpstr>
      <vt:lpstr>Traditionele huwelijken; juridische status</vt:lpstr>
      <vt:lpstr>1) Traditionele huwelijken gesloten in Nederland</vt:lpstr>
      <vt:lpstr>Traditionele huwelijken  zonder burgerlijk huwelijk</vt:lpstr>
      <vt:lpstr>Strafbaarheid</vt:lpstr>
      <vt:lpstr>Juridische status van het huwelijk</vt:lpstr>
      <vt:lpstr>Risico’s manifesteren zich </vt:lpstr>
      <vt:lpstr>Hoe te scheiden?</vt:lpstr>
      <vt:lpstr>Kan het beter? Moet het beter?</vt:lpstr>
      <vt:lpstr>Voorstellen voor wetgeving (Pauline Kruiniger) recht op religieuze echtscheiding</vt:lpstr>
      <vt:lpstr>2&amp;3) Traditionele huwelijken  gesloten in het buitenland</vt:lpstr>
      <vt:lpstr>Toetsing rechtsgeldigheid, art. 10:31 lid 1 BW</vt:lpstr>
      <vt:lpstr>2) Traditionele huwelijken, gesloten in het buitenland, en niet in overeenstemming met de in dat land voorgeschreven vorm</vt:lpstr>
      <vt:lpstr>Enkele literatuursuggesties</vt:lpstr>
      <vt:lpstr>PowerPoint Presentation</vt:lpstr>
    </vt:vector>
  </TitlesOfParts>
  <Company>Maasrticht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Traditionele huwelijken. Wat moet een ambtenaar burgerzaken hiervan weten?</dc:title>
  <dc:creator>s.rutten</dc:creator>
  <cp:lastModifiedBy>s.rutten</cp:lastModifiedBy>
  <cp:revision>12</cp:revision>
  <dcterms:created xsi:type="dcterms:W3CDTF">2018-09-18T14:24:09Z</dcterms:created>
  <dcterms:modified xsi:type="dcterms:W3CDTF">2018-10-02T11:55:36Z</dcterms:modified>
</cp:coreProperties>
</file>